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6"/>
  </p:notesMasterIdLst>
  <p:sldIdLst>
    <p:sldId id="256" r:id="rId2"/>
    <p:sldId id="257" r:id="rId3"/>
    <p:sldId id="303" r:id="rId4"/>
    <p:sldId id="309" r:id="rId5"/>
    <p:sldId id="383" r:id="rId6"/>
    <p:sldId id="385" r:id="rId7"/>
    <p:sldId id="422" r:id="rId8"/>
    <p:sldId id="387" r:id="rId9"/>
    <p:sldId id="388" r:id="rId10"/>
    <p:sldId id="389" r:id="rId11"/>
    <p:sldId id="390" r:id="rId12"/>
    <p:sldId id="402" r:id="rId13"/>
    <p:sldId id="403" r:id="rId14"/>
    <p:sldId id="419" r:id="rId15"/>
    <p:sldId id="420" r:id="rId16"/>
    <p:sldId id="404" r:id="rId17"/>
    <p:sldId id="358" r:id="rId18"/>
    <p:sldId id="354" r:id="rId19"/>
    <p:sldId id="352" r:id="rId20"/>
    <p:sldId id="310" r:id="rId21"/>
    <p:sldId id="258" r:id="rId22"/>
    <p:sldId id="308" r:id="rId23"/>
    <p:sldId id="381" r:id="rId24"/>
    <p:sldId id="324" r:id="rId25"/>
    <p:sldId id="325" r:id="rId26"/>
    <p:sldId id="314" r:id="rId27"/>
    <p:sldId id="316" r:id="rId28"/>
    <p:sldId id="317" r:id="rId29"/>
    <p:sldId id="328" r:id="rId30"/>
    <p:sldId id="329" r:id="rId31"/>
    <p:sldId id="330" r:id="rId32"/>
    <p:sldId id="318" r:id="rId33"/>
    <p:sldId id="319" r:id="rId34"/>
    <p:sldId id="346" r:id="rId35"/>
    <p:sldId id="320" r:id="rId36"/>
    <p:sldId id="261" r:id="rId37"/>
    <p:sldId id="332" r:id="rId38"/>
    <p:sldId id="333" r:id="rId39"/>
    <p:sldId id="275" r:id="rId40"/>
    <p:sldId id="276" r:id="rId41"/>
    <p:sldId id="280" r:id="rId42"/>
    <p:sldId id="281" r:id="rId43"/>
    <p:sldId id="285" r:id="rId44"/>
    <p:sldId id="286" r:id="rId45"/>
    <p:sldId id="293" r:id="rId46"/>
    <p:sldId id="334" r:id="rId47"/>
    <p:sldId id="335" r:id="rId48"/>
    <p:sldId id="336" r:id="rId49"/>
    <p:sldId id="288" r:id="rId50"/>
    <p:sldId id="327" r:id="rId51"/>
    <p:sldId id="297" r:id="rId52"/>
    <p:sldId id="347" r:id="rId53"/>
    <p:sldId id="302" r:id="rId54"/>
    <p:sldId id="343" r:id="rId55"/>
    <p:sldId id="344" r:id="rId56"/>
    <p:sldId id="348" r:id="rId57"/>
    <p:sldId id="305" r:id="rId58"/>
    <p:sldId id="340" r:id="rId59"/>
    <p:sldId id="300" r:id="rId60"/>
    <p:sldId id="311" r:id="rId61"/>
    <p:sldId id="301" r:id="rId62"/>
    <p:sldId id="407" r:id="rId63"/>
    <p:sldId id="408" r:id="rId64"/>
    <p:sldId id="409" r:id="rId65"/>
    <p:sldId id="410" r:id="rId66"/>
    <p:sldId id="411" r:id="rId67"/>
    <p:sldId id="412" r:id="rId68"/>
    <p:sldId id="418" r:id="rId69"/>
    <p:sldId id="414" r:id="rId70"/>
    <p:sldId id="415" r:id="rId71"/>
    <p:sldId id="416" r:id="rId72"/>
    <p:sldId id="434" r:id="rId73"/>
    <p:sldId id="424" r:id="rId74"/>
    <p:sldId id="425" r:id="rId75"/>
    <p:sldId id="426" r:id="rId76"/>
    <p:sldId id="435" r:id="rId77"/>
    <p:sldId id="437" r:id="rId78"/>
    <p:sldId id="436" r:id="rId79"/>
    <p:sldId id="427" r:id="rId80"/>
    <p:sldId id="428" r:id="rId81"/>
    <p:sldId id="429" r:id="rId82"/>
    <p:sldId id="432" r:id="rId83"/>
    <p:sldId id="430" r:id="rId84"/>
    <p:sldId id="433" r:id="rId85"/>
    <p:sldId id="369" r:id="rId86"/>
    <p:sldId id="359" r:id="rId87"/>
    <p:sldId id="357" r:id="rId88"/>
    <p:sldId id="405" r:id="rId89"/>
    <p:sldId id="355" r:id="rId90"/>
    <p:sldId id="356" r:id="rId91"/>
    <p:sldId id="421" r:id="rId92"/>
    <p:sldId id="423" r:id="rId93"/>
    <p:sldId id="406" r:id="rId94"/>
    <p:sldId id="339" r:id="rId9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54" autoAdjust="0"/>
    <p:restoredTop sz="94640" autoAdjust="0"/>
  </p:normalViewPr>
  <p:slideViewPr>
    <p:cSldViewPr>
      <p:cViewPr varScale="1">
        <p:scale>
          <a:sx n="92" d="100"/>
          <a:sy n="92" d="100"/>
        </p:scale>
        <p:origin x="442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E3EC5-C230-4DF2-8E7D-F2AEBB501AD4}" type="datetimeFigureOut">
              <a:rPr lang="en-IN" smtClean="0"/>
              <a:t>25-09-2023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EC31B-D120-4452-8E1D-30AC0F35E3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672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EC31B-D120-4452-8E1D-30AC0F35E322}" type="slidenum">
              <a:rPr lang="en-IN" smtClean="0"/>
              <a:t>72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6093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EC31B-D120-4452-8E1D-30AC0F35E322}" type="slidenum">
              <a:rPr lang="en-IN" smtClean="0"/>
              <a:t>74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0175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803405"/>
            <a:ext cx="7086600" cy="1825096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632201"/>
            <a:ext cx="7086600" cy="68580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1" y="4314328"/>
            <a:ext cx="2183130" cy="37464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4323846"/>
            <a:ext cx="4800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0574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67217"/>
      </p:ext>
    </p:extLst>
  </p:cSld>
  <p:clrMapOvr>
    <a:masterClrMapping/>
  </p:clrMapOvr>
  <p:transition spd="slow" advTm="400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90871"/>
      </p:ext>
    </p:extLst>
  </p:cSld>
  <p:clrMapOvr>
    <a:masterClrMapping/>
  </p:clrMapOvr>
  <p:transition spd="slow" advTm="4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753534"/>
            <a:ext cx="8115299" cy="2801935"/>
          </a:xfrm>
        </p:spPr>
        <p:txBody>
          <a:bodyPr anchor="b">
            <a:normAutofit/>
          </a:bodyPr>
          <a:lstStyle>
            <a:lvl1pPr algn="r"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350" y="3641726"/>
            <a:ext cx="7867650" cy="955675"/>
          </a:xfrm>
        </p:spPr>
        <p:txBody>
          <a:bodyPr>
            <a:normAutofit/>
          </a:bodyPr>
          <a:lstStyle>
            <a:lvl1pPr marL="0" indent="0" algn="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381002"/>
            <a:ext cx="5243619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94819"/>
      </p:ext>
    </p:extLst>
  </p:cSld>
  <p:clrMapOvr>
    <a:masterClrMapping/>
  </p:clrMapOvr>
  <p:transition spd="slow" advTm="400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2194560"/>
            <a:ext cx="40005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194560"/>
            <a:ext cx="40005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803894"/>
      </p:ext>
    </p:extLst>
  </p:cSld>
  <p:clrMapOvr>
    <a:masterClrMapping/>
  </p:clrMapOvr>
  <p:transition spd="slow" advTm="400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45795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7" y="2183802"/>
            <a:ext cx="3809993" cy="823912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3132667"/>
            <a:ext cx="3983831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183802"/>
            <a:ext cx="3829050" cy="823912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132667"/>
            <a:ext cx="40005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98520"/>
      </p:ext>
    </p:extLst>
  </p:cSld>
  <p:clrMapOvr>
    <a:masterClrMapping/>
  </p:clrMapOvr>
  <p:transition spd="slow" advTm="400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99225"/>
      </p:ext>
    </p:extLst>
  </p:cSld>
  <p:clrMapOvr>
    <a:masterClrMapping/>
  </p:clrMapOvr>
  <p:transition spd="slow" advTm="400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63846"/>
      </p:ext>
    </p:extLst>
  </p:cSld>
  <p:clrMapOvr>
    <a:masterClrMapping/>
  </p:clrMapOvr>
  <p:transition spd="slow" advTm="400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3086100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6686" y="746760"/>
            <a:ext cx="4882964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124200"/>
            <a:ext cx="3086100" cy="309448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40323"/>
      </p:ext>
    </p:extLst>
  </p:cSld>
  <p:clrMapOvr>
    <a:masterClrMapping/>
  </p:clrMapOvr>
  <p:transition spd="slow" advTm="400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5154930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95928" y="751242"/>
            <a:ext cx="2733722" cy="5467443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124200"/>
            <a:ext cx="5154930" cy="309448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34076"/>
      </p:ext>
    </p:extLst>
  </p:cSld>
  <p:clrMapOvr>
    <a:masterClrMapping/>
  </p:clrMapOvr>
  <p:transition spd="slow" advTm="400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33" y="4697361"/>
            <a:ext cx="8116526" cy="819355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295" y="941440"/>
            <a:ext cx="8116380" cy="347816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5516716"/>
            <a:ext cx="8115300" cy="701969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770315"/>
      </p:ext>
    </p:extLst>
  </p:cSld>
  <p:clrMapOvr>
    <a:masterClrMapping/>
  </p:clrMapOvr>
  <p:transition spd="slow" advTm="400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753533"/>
            <a:ext cx="8115300" cy="2802467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3649134"/>
            <a:ext cx="7597887" cy="99906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9942"/>
            <a:ext cx="524361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617131"/>
      </p:ext>
    </p:extLst>
  </p:cSld>
  <p:clrMapOvr>
    <a:masterClrMapping/>
  </p:clrMapOvr>
  <p:transition spd="slow" advTm="400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604495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365557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1" y="3959863"/>
            <a:ext cx="7613650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9942"/>
            <a:ext cx="524361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57188" y="93345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38173" y="270129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0727018"/>
      </p:ext>
    </p:extLst>
  </p:cSld>
  <p:clrMapOvr>
    <a:masterClrMapping/>
  </p:clrMapOvr>
  <p:transition spd="slow" advTm="400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71" y="1124702"/>
            <a:ext cx="7609640" cy="2511835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3648316"/>
            <a:ext cx="7608491" cy="999885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8884"/>
            <a:ext cx="524361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89123"/>
      </p:ext>
    </p:extLst>
  </p:cSld>
  <p:clrMapOvr>
    <a:masterClrMapping/>
  </p:clrMapOvr>
  <p:transition spd="slow" advTm="4000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45794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0" y="2202080"/>
            <a:ext cx="2592324" cy="617320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49" y="2904565"/>
            <a:ext cx="2592324" cy="331413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76600" y="2201333"/>
            <a:ext cx="2592324" cy="62653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275144" y="2904067"/>
            <a:ext cx="2592324" cy="331461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8850" y="2192866"/>
            <a:ext cx="2592324" cy="62653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38851" y="2904565"/>
            <a:ext cx="2592324" cy="331413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718711"/>
      </p:ext>
    </p:extLst>
  </p:cSld>
  <p:clrMapOvr>
    <a:masterClrMapping/>
  </p:clrMapOvr>
  <p:transition spd="slow" advTm="4000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45794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6463" y="4191001"/>
            <a:ext cx="2588687" cy="682765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6463" y="2362200"/>
            <a:ext cx="258868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6463" y="4873765"/>
            <a:ext cx="2588687" cy="134492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698" y="4191001"/>
            <a:ext cx="2586701" cy="682765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80697" y="2362200"/>
            <a:ext cx="258670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80699" y="4873764"/>
            <a:ext cx="2586701" cy="134492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7299" y="4191001"/>
            <a:ext cx="2592352" cy="682765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37391" y="2362200"/>
            <a:ext cx="2585909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037299" y="4873762"/>
            <a:ext cx="2589334" cy="134492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02926"/>
      </p:ext>
    </p:extLst>
  </p:cSld>
  <p:clrMapOvr>
    <a:masterClrMapping/>
  </p:clrMapOvr>
  <p:transition spd="slow" advTm="4000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2194560"/>
            <a:ext cx="81153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6172"/>
      </p:ext>
    </p:extLst>
  </p:cSld>
  <p:clrMapOvr>
    <a:masterClrMapping/>
  </p:clrMapOvr>
  <p:transition spd="slow" advTm="4000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745067"/>
            <a:ext cx="154305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745068"/>
            <a:ext cx="615315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379942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381001"/>
            <a:ext cx="524361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21810"/>
      </p:ext>
    </p:extLst>
  </p:cSld>
  <p:clrMapOvr>
    <a:masterClrMapping/>
  </p:clrMapOvr>
  <p:transition spd="slow" advTm="4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2194561"/>
            <a:ext cx="81153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6520" y="6356351"/>
            <a:ext cx="218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355846"/>
            <a:ext cx="5829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1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 advTm="4000">
    <p:random/>
  </p:transition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64624" cy="2438400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>
                <a:solidFill>
                  <a:srgbClr val="92D050"/>
                </a:solidFill>
                <a:latin typeface="Algerian" pitchFamily="82" charset="0"/>
              </a:rPr>
              <a:t>Dr. </a:t>
            </a:r>
            <a:r>
              <a:rPr lang="en-IN" b="1" dirty="0" err="1">
                <a:solidFill>
                  <a:srgbClr val="92D050"/>
                </a:solidFill>
                <a:latin typeface="Algerian" pitchFamily="82" charset="0"/>
              </a:rPr>
              <a:t>Hedgewar</a:t>
            </a:r>
            <a:r>
              <a:rPr lang="en-IN" b="1" dirty="0">
                <a:solidFill>
                  <a:srgbClr val="92D050"/>
                </a:solidFill>
                <a:latin typeface="Algerian" pitchFamily="82" charset="0"/>
              </a:rPr>
              <a:t> </a:t>
            </a:r>
            <a:r>
              <a:rPr lang="en-IN" b="1" dirty="0" err="1">
                <a:solidFill>
                  <a:srgbClr val="92D050"/>
                </a:solidFill>
                <a:latin typeface="Algerian" pitchFamily="82" charset="0"/>
              </a:rPr>
              <a:t>pustakalay</a:t>
            </a:r>
            <a:r>
              <a:rPr lang="en-IN" b="1" dirty="0">
                <a:solidFill>
                  <a:srgbClr val="92D050"/>
                </a:solidFill>
                <a:latin typeface="Algerian" pitchFamily="82" charset="0"/>
              </a:rPr>
              <a:t> </a:t>
            </a:r>
            <a:r>
              <a:rPr lang="en-IN" b="1" dirty="0" err="1">
                <a:solidFill>
                  <a:srgbClr val="92D050"/>
                </a:solidFill>
                <a:latin typeface="Algerian" pitchFamily="82" charset="0"/>
              </a:rPr>
              <a:t>sah</a:t>
            </a:r>
            <a:r>
              <a:rPr lang="en-IN" b="1" dirty="0">
                <a:solidFill>
                  <a:srgbClr val="92D050"/>
                </a:solidFill>
                <a:latin typeface="Algerian" pitchFamily="82" charset="0"/>
              </a:rPr>
              <a:t> </a:t>
            </a:r>
            <a:r>
              <a:rPr lang="en-IN" b="1" dirty="0" err="1">
                <a:solidFill>
                  <a:srgbClr val="92D050"/>
                </a:solidFill>
                <a:latin typeface="Algerian" pitchFamily="82" charset="0"/>
              </a:rPr>
              <a:t>sewa</a:t>
            </a:r>
            <a:r>
              <a:rPr lang="en-IN" b="1" dirty="0">
                <a:solidFill>
                  <a:srgbClr val="92D050"/>
                </a:solidFill>
                <a:latin typeface="Algerian" pitchFamily="82" charset="0"/>
              </a:rPr>
              <a:t> </a:t>
            </a:r>
            <a:r>
              <a:rPr lang="en-IN" b="1" dirty="0" err="1">
                <a:solidFill>
                  <a:srgbClr val="92D050"/>
                </a:solidFill>
                <a:latin typeface="Algerian" pitchFamily="82" charset="0"/>
              </a:rPr>
              <a:t>samitee</a:t>
            </a:r>
            <a:r>
              <a:rPr lang="en-IN" b="1" dirty="0">
                <a:solidFill>
                  <a:srgbClr val="92D050"/>
                </a:solidFill>
                <a:latin typeface="Algerian" pitchFamily="82" charset="0"/>
              </a:rPr>
              <a:t> </a:t>
            </a:r>
            <a:r>
              <a:rPr lang="en-IN" b="1" dirty="0" err="1">
                <a:solidFill>
                  <a:srgbClr val="92D050"/>
                </a:solidFill>
                <a:latin typeface="Algerian" pitchFamily="82" charset="0"/>
              </a:rPr>
              <a:t>Laxminagar</a:t>
            </a:r>
            <a:r>
              <a:rPr lang="en-IN" b="1" dirty="0">
                <a:solidFill>
                  <a:srgbClr val="92D050"/>
                </a:solidFill>
                <a:latin typeface="Algerian" pitchFamily="82" charset="0"/>
              </a:rPr>
              <a:t>, </a:t>
            </a:r>
            <a:br>
              <a:rPr lang="en-IN" b="1" dirty="0">
                <a:solidFill>
                  <a:srgbClr val="92D050"/>
                </a:solidFill>
                <a:latin typeface="Algerian" pitchFamily="82" charset="0"/>
              </a:rPr>
            </a:br>
            <a:r>
              <a:rPr lang="en-IN" b="1" dirty="0" err="1">
                <a:solidFill>
                  <a:srgbClr val="92D050"/>
                </a:solidFill>
                <a:latin typeface="Algerian" pitchFamily="82" charset="0"/>
              </a:rPr>
              <a:t>Bhachhi</a:t>
            </a:r>
            <a:endParaRPr lang="en-IN" b="1" dirty="0">
              <a:solidFill>
                <a:srgbClr val="92D050"/>
              </a:solidFill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pPr algn="ctr"/>
            <a:endParaRPr lang="en-IN" sz="4400" b="1" dirty="0">
              <a:solidFill>
                <a:srgbClr val="FF0000"/>
              </a:solidFill>
              <a:latin typeface="Cooper Black" pitchFamily="18" charset="0"/>
            </a:endParaRPr>
          </a:p>
          <a:p>
            <a:pPr algn="ctr"/>
            <a:r>
              <a:rPr lang="en-IN" sz="4400" b="1" dirty="0">
                <a:solidFill>
                  <a:srgbClr val="FF0000"/>
                </a:solidFill>
                <a:latin typeface="Cooper Black" pitchFamily="18" charset="0"/>
              </a:rPr>
              <a:t>PRESENTS</a:t>
            </a:r>
          </a:p>
        </p:txBody>
      </p:sp>
      <p:pic>
        <p:nvPicPr>
          <p:cNvPr id="4" name="ham honge kamyab final">
            <a:hlinkClick r:id="" action="ppaction://media"/>
            <a:extLst>
              <a:ext uri="{FF2B5EF4-FFF2-40B4-BE49-F238E27FC236}">
                <a16:creationId xmlns:a16="http://schemas.microsoft.com/office/drawing/2014/main" id="{9007BE7B-354E-4AA4-9D36-5E048DD39A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63061" y="3611337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3659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BAFA12A-5C0A-40DC-8F20-5A73D225E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533400"/>
            <a:ext cx="8401050" cy="1524001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rgbClr val="FF0000"/>
                </a:solidFill>
              </a:rPr>
              <a:t>A brief look </a:t>
            </a:r>
            <a:r>
              <a:rPr lang="en-IN" dirty="0" smtClean="0">
                <a:solidFill>
                  <a:srgbClr val="FF0000"/>
                </a:solidFill>
              </a:rPr>
              <a:t>INTO</a:t>
            </a:r>
            <a:br>
              <a:rPr lang="en-IN" dirty="0" smtClean="0">
                <a:solidFill>
                  <a:srgbClr val="FF0000"/>
                </a:solidFill>
              </a:rPr>
            </a:br>
            <a:r>
              <a:rPr lang="en-IN" dirty="0" smtClean="0">
                <a:solidFill>
                  <a:srgbClr val="FF0000"/>
                </a:solidFill>
              </a:rPr>
              <a:t/>
            </a:r>
            <a:br>
              <a:rPr lang="en-IN" dirty="0" smtClean="0">
                <a:solidFill>
                  <a:srgbClr val="FF0000"/>
                </a:solidFill>
              </a:rPr>
            </a:br>
            <a:r>
              <a:rPr lang="en-IN" sz="3200" b="1" dirty="0">
                <a:solidFill>
                  <a:srgbClr val="00B050"/>
                </a:solidFill>
                <a:latin typeface="Algerian" panose="04020705040A02060702" pitchFamily="82" charset="0"/>
              </a:rPr>
              <a:t>Activities from 1991 to </a:t>
            </a:r>
            <a:r>
              <a:rPr lang="en-IN" sz="3200" b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 2023</a:t>
            </a:r>
            <a:r>
              <a:rPr lang="en-IN" sz="3200" b="1" dirty="0">
                <a:solidFill>
                  <a:srgbClr val="00B050"/>
                </a:solidFill>
                <a:latin typeface="Cooper Black" pitchFamily="18" charset="0"/>
              </a:rPr>
              <a:t/>
            </a:r>
            <a:br>
              <a:rPr lang="en-IN" sz="3200" b="1" dirty="0">
                <a:solidFill>
                  <a:srgbClr val="00B050"/>
                </a:solidFill>
                <a:latin typeface="Cooper Black" pitchFamily="18" charset="0"/>
              </a:rPr>
            </a:b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193925"/>
            <a:ext cx="6934200" cy="4024313"/>
          </a:xfrm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4373"/>
            <a:ext cx="7639050" cy="129302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LIBRARY</a:t>
            </a:r>
            <a:endParaRPr lang="en-IN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1" y="2209799"/>
            <a:ext cx="7254150" cy="371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759519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645795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lgerian" panose="04020705040A02060702" pitchFamily="82" charset="0"/>
              </a:rPr>
              <a:t>Founder</a:t>
            </a:r>
            <a:r>
              <a:rPr lang="en-US" dirty="0">
                <a:latin typeface="Algerian" panose="04020705040A02060702" pitchFamily="82" charset="0"/>
              </a:rPr>
              <a:t>:</a:t>
            </a:r>
            <a:br>
              <a:rPr lang="en-US" dirty="0">
                <a:latin typeface="Algerian" panose="04020705040A02060702" pitchFamily="82" charset="0"/>
              </a:rPr>
            </a:br>
            <a:r>
              <a:rPr lang="en-US" b="1" dirty="0">
                <a:solidFill>
                  <a:srgbClr val="92D050"/>
                </a:solidFill>
              </a:rPr>
              <a:t> Pawan Kumar </a:t>
            </a:r>
            <a:r>
              <a:rPr lang="en-US" b="1" dirty="0" smtClean="0">
                <a:solidFill>
                  <a:srgbClr val="92D050"/>
                </a:solidFill>
              </a:rPr>
              <a:t>Ray</a:t>
            </a:r>
            <a:br>
              <a:rPr lang="en-US" b="1" dirty="0" smtClean="0">
                <a:solidFill>
                  <a:srgbClr val="92D050"/>
                </a:solidFill>
              </a:rPr>
            </a:br>
            <a:r>
              <a:rPr lang="en-US" b="1" dirty="0" smtClean="0">
                <a:solidFill>
                  <a:srgbClr val="92D050"/>
                </a:solidFill>
              </a:rPr>
              <a:t>ASSISTANT PROFESSOR</a:t>
            </a:r>
            <a:endParaRPr lang="en-IN" b="1" dirty="0">
              <a:solidFill>
                <a:srgbClr val="92D05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1521628"/>
            <a:ext cx="6096000" cy="497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963105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8DFAF-4931-4B3B-882E-0CEA6818D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3200" b="1" dirty="0">
                <a:solidFill>
                  <a:srgbClr val="92D050"/>
                </a:solidFill>
                <a:effectLst/>
                <a:latin typeface="Algerian" panose="04020705040A02060702" pitchFamily="82" charset="0"/>
                <a:ea typeface="Times New Roman" panose="02020603050405020304" pitchFamily="18" charset="0"/>
                <a:cs typeface="Mangal" panose="02040503050203030202" pitchFamily="18" charset="0"/>
              </a:rPr>
              <a:t>Founder members:</a:t>
            </a:r>
            <a:r>
              <a:rPr lang="en-IN" sz="3200" dirty="0">
                <a:solidFill>
                  <a:srgbClr val="92D050"/>
                </a:solidFill>
                <a:effectLst/>
                <a:latin typeface="Algerian" panose="04020705040A02060702" pitchFamily="82" charset="0"/>
                <a:ea typeface="Calibri" panose="020F0502020204030204" pitchFamily="34" charset="0"/>
                <a:cs typeface="Mangal" panose="02040503050203030202" pitchFamily="18" charset="0"/>
              </a:rPr>
              <a:t/>
            </a:r>
            <a:br>
              <a:rPr lang="en-IN" sz="3200" dirty="0">
                <a:solidFill>
                  <a:srgbClr val="92D050"/>
                </a:solidFill>
                <a:effectLst/>
                <a:latin typeface="Algerian" panose="04020705040A02060702" pitchFamily="82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>
              <a:solidFill>
                <a:srgbClr val="92D05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B6D19-D4FB-4AD5-9F43-63CF9681B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40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1.Lalit Kumar (Business Man)</a:t>
            </a:r>
            <a:endParaRPr lang="en-IN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40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2.Pradeep Ray (Hardware Engineer)</a:t>
            </a:r>
            <a:endParaRPr lang="en-IN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40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3.Mahesh Kumar (Business Man)</a:t>
            </a:r>
            <a:endParaRPr lang="en-IN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40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4.Hiralal Ray (Business Man)</a:t>
            </a:r>
            <a:endParaRPr lang="en-IN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0258161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1259C-2289-4970-8BEC-8DFF6138D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>
                <a:solidFill>
                  <a:srgbClr val="92D050"/>
                </a:solidFill>
                <a:latin typeface="Algerian" panose="04020705040A02060702" pitchFamily="82" charset="0"/>
              </a:rPr>
              <a:t>NEW </a:t>
            </a:r>
          </a:p>
          <a:p>
            <a:pPr marL="0" indent="0" algn="ctr">
              <a:buNone/>
            </a:pPr>
            <a:r>
              <a:rPr lang="en-US" sz="8000" dirty="0">
                <a:solidFill>
                  <a:srgbClr val="92D050"/>
                </a:solidFill>
                <a:latin typeface="Algerian" panose="04020705040A02060702" pitchFamily="82" charset="0"/>
              </a:rPr>
              <a:t>COMMITTEE MEMBERS </a:t>
            </a:r>
            <a:endParaRPr lang="en-IN" sz="8000" dirty="0">
              <a:solidFill>
                <a:srgbClr val="92D05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45910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MD. KAMRAN</a:t>
            </a:r>
            <a:br>
              <a:rPr lang="en-IN" b="1" dirty="0"/>
            </a:br>
            <a:r>
              <a:rPr lang="en-IN" b="1" dirty="0" smtClean="0"/>
              <a:t>(PRESIDENT )</a:t>
            </a:r>
            <a:endParaRPr lang="en-IN" b="1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9A1BAF9-6ABD-44AD-80B3-541CB452B8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200" y="2193925"/>
            <a:ext cx="5638800" cy="4024313"/>
          </a:xfrm>
        </p:spPr>
      </p:pic>
    </p:spTree>
    <p:extLst>
      <p:ext uri="{BB962C8B-B14F-4D97-AF65-F5344CB8AC3E}">
        <p14:creationId xmlns:p14="http://schemas.microsoft.com/office/powerpoint/2010/main" val="3694657092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2FA43-2B04-4758-945A-A69D0F5AD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3200" b="1" dirty="0"/>
              <a:t>MR. </a:t>
            </a:r>
            <a:r>
              <a:rPr lang="en-IN" b="1" dirty="0"/>
              <a:t>Mahavir  </a:t>
            </a:r>
            <a:r>
              <a:rPr lang="en-IN" b="1" dirty="0" err="1"/>
              <a:t>kumar</a:t>
            </a:r>
            <a:r>
              <a:rPr lang="en-IN" b="1" dirty="0"/>
              <a:t> </a:t>
            </a:r>
            <a:r>
              <a:rPr lang="en-IN" dirty="0"/>
              <a:t/>
            </a:r>
            <a:br>
              <a:rPr lang="en-IN" dirty="0"/>
            </a:br>
            <a:r>
              <a:rPr lang="en-IN" b="1" dirty="0"/>
              <a:t>(Secretary</a:t>
            </a:r>
            <a:r>
              <a:rPr lang="en-IN" dirty="0"/>
              <a:t>)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3832CCB-3750-4EE1-95C7-AC021531C2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0" y="2193925"/>
            <a:ext cx="5143500" cy="4024313"/>
          </a:xfrm>
        </p:spPr>
      </p:pic>
    </p:spTree>
    <p:extLst>
      <p:ext uri="{BB962C8B-B14F-4D97-AF65-F5344CB8AC3E}">
        <p14:creationId xmlns:p14="http://schemas.microsoft.com/office/powerpoint/2010/main" val="143477574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E39F1-A07E-45E6-9C93-7353A8D48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3200" b="1" dirty="0"/>
              <a:t>MR. </a:t>
            </a:r>
            <a:r>
              <a:rPr lang="en-IN" b="1" dirty="0" smtClean="0"/>
              <a:t>ABHIJIT SINGH </a:t>
            </a:r>
            <a:r>
              <a:rPr lang="en-IN" dirty="0"/>
              <a:t/>
            </a:r>
            <a:br>
              <a:rPr lang="en-IN" dirty="0"/>
            </a:br>
            <a:r>
              <a:rPr lang="en-IN" b="1" dirty="0"/>
              <a:t>(program &amp; media coordinator)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193925"/>
            <a:ext cx="5486400" cy="4024313"/>
          </a:xfrm>
        </p:spPr>
      </p:pic>
    </p:spTree>
    <p:extLst>
      <p:ext uri="{BB962C8B-B14F-4D97-AF65-F5344CB8AC3E}">
        <p14:creationId xmlns:p14="http://schemas.microsoft.com/office/powerpoint/2010/main" val="375411326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722E-8881-4D53-859A-35F624A2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3200" b="1" dirty="0"/>
              <a:t>MR.</a:t>
            </a:r>
            <a:r>
              <a:rPr lang="en-IN" b="1" dirty="0"/>
              <a:t> </a:t>
            </a:r>
            <a:r>
              <a:rPr lang="en-IN" b="1" dirty="0" smtClean="0"/>
              <a:t>ISHWAR KUMAR</a:t>
            </a:r>
            <a:br>
              <a:rPr lang="en-IN" b="1" dirty="0" smtClean="0"/>
            </a:br>
            <a:r>
              <a:rPr lang="en-IN" b="1" dirty="0" smtClean="0"/>
              <a:t>(Treasurer</a:t>
            </a:r>
            <a:r>
              <a:rPr lang="en-IN" b="1" dirty="0"/>
              <a:t>)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0" y="2059260"/>
            <a:ext cx="5219700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1093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88D7E-DA8C-48D2-AD94-DC53EAC4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3200" b="1" dirty="0"/>
              <a:t>MR. </a:t>
            </a:r>
            <a:r>
              <a:rPr lang="en-IN" b="1" dirty="0" err="1"/>
              <a:t>Pappu</a:t>
            </a:r>
            <a:r>
              <a:rPr lang="en-IN" b="1" dirty="0"/>
              <a:t> Kumar </a:t>
            </a:r>
            <a:r>
              <a:rPr lang="en-IN" b="1" dirty="0" err="1"/>
              <a:t>kusiyait</a:t>
            </a:r>
            <a:r>
              <a:rPr lang="en-IN" b="1" dirty="0"/>
              <a:t/>
            </a:r>
            <a:br>
              <a:rPr lang="en-IN" b="1" dirty="0"/>
            </a:br>
            <a:r>
              <a:rPr lang="en-IN" b="1" dirty="0"/>
              <a:t>(coordinator)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193925"/>
            <a:ext cx="5943599" cy="4024313"/>
          </a:xfrm>
        </p:spPr>
      </p:pic>
    </p:spTree>
    <p:extLst>
      <p:ext uri="{BB962C8B-B14F-4D97-AF65-F5344CB8AC3E}">
        <p14:creationId xmlns:p14="http://schemas.microsoft.com/office/powerpoint/2010/main" val="281172487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E9551-1CAC-402B-BC80-BA9F39FF5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Ms.Pallavi</a:t>
            </a:r>
            <a:r>
              <a:rPr lang="en-US" b="1" dirty="0"/>
              <a:t> Bhowmik</a:t>
            </a:r>
            <a:br>
              <a:rPr lang="en-US" b="1" dirty="0"/>
            </a:br>
            <a:r>
              <a:rPr lang="en-IN" b="1" dirty="0"/>
              <a:t>Co-ordinator of e-MAGAZINE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A45D1A-7F48-40B7-A5C9-956CF40A6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800" y="2057401"/>
            <a:ext cx="5334000" cy="4648199"/>
          </a:xfrm>
        </p:spPr>
      </p:pic>
    </p:spTree>
    <p:extLst>
      <p:ext uri="{BB962C8B-B14F-4D97-AF65-F5344CB8AC3E}">
        <p14:creationId xmlns:p14="http://schemas.microsoft.com/office/powerpoint/2010/main" val="3471335080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38CAE-951D-44BF-B883-A36A36175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Mentors </a:t>
            </a:r>
            <a:endParaRPr lang="en-US" sz="6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 algn="ctr">
              <a:buNone/>
            </a:pPr>
            <a:r>
              <a:rPr lang="en-US" sz="6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Dr. </a:t>
            </a:r>
            <a:r>
              <a:rPr lang="en-US" sz="66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Hedgewar</a:t>
            </a:r>
            <a:r>
              <a:rPr lang="en-US" sz="6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Library</a:t>
            </a:r>
            <a:endParaRPr lang="en-IN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508231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F3B72-305D-43EB-8F50-7717DD3E9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Shri. Shiv Narayan Ray </a:t>
            </a:r>
            <a:br>
              <a:rPr lang="en-US" b="1" dirty="0"/>
            </a:br>
            <a:r>
              <a:rPr lang="en-US" sz="2400" dirty="0"/>
              <a:t>Warrant Officer, Indian Air force</a:t>
            </a:r>
            <a:endParaRPr lang="en-IN" sz="2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79F788-A6B7-4AA7-B420-88546B7BA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0" y="2057402"/>
            <a:ext cx="4991100" cy="4267198"/>
          </a:xfrm>
        </p:spPr>
      </p:pic>
    </p:spTree>
    <p:extLst>
      <p:ext uri="{BB962C8B-B14F-4D97-AF65-F5344CB8AC3E}">
        <p14:creationId xmlns:p14="http://schemas.microsoft.com/office/powerpoint/2010/main" val="4019552301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89653-FCC9-4CD4-B5DB-96F0BCDB6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 late </a:t>
            </a:r>
            <a:r>
              <a:rPr lang="en-IN" dirty="0" err="1" smtClean="0"/>
              <a:t>Arun</a:t>
            </a:r>
            <a:r>
              <a:rPr lang="en-IN" dirty="0" smtClean="0"/>
              <a:t> </a:t>
            </a:r>
            <a:r>
              <a:rPr lang="en-IN" dirty="0" err="1"/>
              <a:t>kumar</a:t>
            </a:r>
            <a:r>
              <a:rPr lang="en-IN" dirty="0"/>
              <a:t> SINHA</a:t>
            </a:r>
            <a:br>
              <a:rPr lang="en-IN" dirty="0"/>
            </a:br>
            <a:r>
              <a:rPr lang="en-IN" dirty="0"/>
              <a:t>RETD. BANK OFFICER SBI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057401"/>
            <a:ext cx="4343400" cy="3741744"/>
          </a:xfrm>
        </p:spPr>
      </p:pic>
    </p:spTree>
    <p:extLst>
      <p:ext uri="{BB962C8B-B14F-4D97-AF65-F5344CB8AC3E}">
        <p14:creationId xmlns:p14="http://schemas.microsoft.com/office/powerpoint/2010/main" val="214723023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2CE29-20E8-47FF-ADBC-319AC831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533400"/>
            <a:ext cx="6457950" cy="1828801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/>
              <a:t>MR. </a:t>
            </a:r>
            <a:r>
              <a:rPr lang="en-IN" b="1" dirty="0"/>
              <a:t>Abhay </a:t>
            </a:r>
            <a:r>
              <a:rPr lang="en-IN" b="1" dirty="0" err="1"/>
              <a:t>kumar</a:t>
            </a:r>
            <a:r>
              <a:rPr lang="en-IN" b="1" dirty="0"/>
              <a:t> </a:t>
            </a:r>
            <a:r>
              <a:rPr lang="en-IN" b="1" dirty="0" err="1"/>
              <a:t>jha</a:t>
            </a:r>
            <a:r>
              <a:rPr lang="en-IN" b="1" dirty="0"/>
              <a:t> 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>Reservation Supervisor (HQ), DRM Office, </a:t>
            </a:r>
            <a:r>
              <a:rPr lang="en-IN" dirty="0" err="1"/>
              <a:t>Danapur</a:t>
            </a:r>
            <a:r>
              <a:rPr lang="en-IN" dirty="0"/>
              <a:t>, Patna, Bihar.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37159D-A065-4AD0-B575-40563DC653D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2193925"/>
            <a:ext cx="4432352" cy="402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0540880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0EC27-2784-449A-A699-8C5C7AFE6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3200" b="1" dirty="0"/>
              <a:t>MR. </a:t>
            </a:r>
            <a:r>
              <a:rPr lang="en-IN" b="1" dirty="0"/>
              <a:t>Sanjeev Kumar 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>Assistant Section Officer Jharkhand Secretariat, Ranchi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14E0A6-4698-43F4-88D9-32E8735768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1163" y="2193925"/>
            <a:ext cx="5021673" cy="4024313"/>
          </a:xfrm>
        </p:spPr>
      </p:pic>
    </p:spTree>
    <p:extLst>
      <p:ext uri="{BB962C8B-B14F-4D97-AF65-F5344CB8AC3E}">
        <p14:creationId xmlns:p14="http://schemas.microsoft.com/office/powerpoint/2010/main" val="154938694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8FD00-B5DA-4775-8EA9-57372894F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609600"/>
            <a:ext cx="6457950" cy="1447801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/>
              <a:t>MR. </a:t>
            </a:r>
            <a:r>
              <a:rPr lang="en-IN" b="1" dirty="0"/>
              <a:t>Sudhir Kumar </a:t>
            </a:r>
            <a:br>
              <a:rPr lang="en-IN" b="1" dirty="0"/>
            </a:br>
            <a:r>
              <a:rPr lang="en-IN" dirty="0"/>
              <a:t>B.D.O. </a:t>
            </a:r>
            <a:r>
              <a:rPr lang="en-IN" dirty="0" smtClean="0"/>
              <a:t>MARHAURA, SARAN, BIHAR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5BDEEA-DF32-4587-88FD-0731CD8461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1752600"/>
            <a:ext cx="5257800" cy="4848225"/>
          </a:xfrm>
        </p:spPr>
      </p:pic>
    </p:spTree>
    <p:extLst>
      <p:ext uri="{BB962C8B-B14F-4D97-AF65-F5344CB8AC3E}">
        <p14:creationId xmlns:p14="http://schemas.microsoft.com/office/powerpoint/2010/main" val="388472210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A6E1A-2F30-470C-A954-9E6D807F8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3200" b="1" dirty="0"/>
              <a:t>MR. </a:t>
            </a:r>
            <a:r>
              <a:rPr lang="en-US" b="1" dirty="0"/>
              <a:t>Kishore Kumar </a:t>
            </a:r>
            <a:br>
              <a:rPr lang="en-US" b="1" dirty="0"/>
            </a:br>
            <a:r>
              <a:rPr lang="en-US" dirty="0"/>
              <a:t>Zonal Head – North- AIB DCB Bank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AACFBE-CEDC-4557-9EE2-5B6CE6551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2193925"/>
            <a:ext cx="5181599" cy="4435475"/>
          </a:xfrm>
        </p:spPr>
      </p:pic>
    </p:spTree>
    <p:extLst>
      <p:ext uri="{BB962C8B-B14F-4D97-AF65-F5344CB8AC3E}">
        <p14:creationId xmlns:p14="http://schemas.microsoft.com/office/powerpoint/2010/main" val="236870782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>
                <a:latin typeface="Algerian" panose="04020705040A02060702" pitchFamily="82" charset="0"/>
              </a:rPr>
              <a:t>Members of THE Library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841" y="2193925"/>
            <a:ext cx="6038317" cy="4024313"/>
          </a:xfrm>
        </p:spPr>
      </p:pic>
    </p:spTree>
    <p:extLst>
      <p:ext uri="{BB962C8B-B14F-4D97-AF65-F5344CB8AC3E}">
        <p14:creationId xmlns:p14="http://schemas.microsoft.com/office/powerpoint/2010/main" val="459683701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dirty="0">
                <a:latin typeface="Algerian" panose="04020705040A02060702" pitchFamily="82" charset="0"/>
              </a:rPr>
              <a:t>Our</a:t>
            </a:r>
            <a:r>
              <a:rPr lang="en-IN" sz="3200" dirty="0">
                <a:latin typeface="Algerian" panose="04020705040A02060702" pitchFamily="82" charset="0"/>
              </a:rPr>
              <a:t> Earliest members</a:t>
            </a:r>
          </a:p>
        </p:txBody>
      </p:sp>
      <p:pic>
        <p:nvPicPr>
          <p:cNvPr id="1026" name="Picture 2" descr="D:\pawan sir\pawan sir photo and video\spl photo\Untitled%2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765" y="1981200"/>
            <a:ext cx="7942470" cy="4724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INAUGURAL Quiz contest in 1995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638" y="2193925"/>
            <a:ext cx="6554723" cy="4024313"/>
          </a:xfrm>
        </p:spPr>
      </p:pic>
    </p:spTree>
    <p:extLst>
      <p:ext uri="{BB962C8B-B14F-4D97-AF65-F5344CB8AC3E}">
        <p14:creationId xmlns:p14="http://schemas.microsoft.com/office/powerpoint/2010/main" val="3980966937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97CE9-F82A-4168-88B2-010AF961F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/>
              <a:t>First winner of QUIZ CONTEST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b="1" dirty="0" smtClean="0"/>
              <a:t>MR. AMITABH </a:t>
            </a:r>
            <a:r>
              <a:rPr lang="en-US" sz="2000" b="1" dirty="0"/>
              <a:t>PRASAD &amp; </a:t>
            </a:r>
            <a:r>
              <a:rPr lang="en-US" sz="2000" b="1" dirty="0" smtClean="0"/>
              <a:t> LATE </a:t>
            </a:r>
            <a:r>
              <a:rPr lang="en-US" sz="2000" b="1" dirty="0" err="1" smtClean="0"/>
              <a:t>Shambhu</a:t>
            </a:r>
            <a:r>
              <a:rPr lang="en-US" sz="2000" b="1" dirty="0" smtClean="0"/>
              <a:t> </a:t>
            </a:r>
            <a:r>
              <a:rPr lang="en-US" sz="2000" b="1" dirty="0" err="1"/>
              <a:t>nath</a:t>
            </a:r>
            <a:r>
              <a:rPr lang="en-US" sz="2000" b="1" dirty="0"/>
              <a:t> </a:t>
            </a:r>
            <a:r>
              <a:rPr lang="en-US" sz="2000" b="1" dirty="0" smtClean="0"/>
              <a:t>Singh</a:t>
            </a:r>
            <a:r>
              <a:rPr lang="en-US" sz="2000" b="1" dirty="0"/>
              <a:t/>
            </a:r>
            <a:br>
              <a:rPr lang="en-US" sz="2000" b="1" dirty="0"/>
            </a:br>
            <a:endParaRPr lang="en-IN" sz="2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F8F7C5-69A4-496B-AAF7-60D5455ED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905001"/>
            <a:ext cx="4724400" cy="4188626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B3A188F-BD1E-4BE7-B17E-E8276609C9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59" y="1987157"/>
            <a:ext cx="3621881" cy="4024313"/>
          </a:xfrm>
        </p:spPr>
      </p:pic>
    </p:spTree>
    <p:extLst>
      <p:ext uri="{BB962C8B-B14F-4D97-AF65-F5344CB8AC3E}">
        <p14:creationId xmlns:p14="http://schemas.microsoft.com/office/powerpoint/2010/main" val="1944625607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Algerian" panose="04020705040A02060702" pitchFamily="82" charset="0"/>
              </a:rPr>
              <a:t>Little Children in our library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40" y="1828801"/>
            <a:ext cx="4744920" cy="4953000"/>
          </a:xfrm>
        </p:spPr>
      </p:pic>
    </p:spTree>
    <p:extLst>
      <p:ext uri="{BB962C8B-B14F-4D97-AF65-F5344CB8AC3E}">
        <p14:creationId xmlns:p14="http://schemas.microsoft.com/office/powerpoint/2010/main" val="39306134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 Cultural program in our library in 1995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304045"/>
            <a:ext cx="4304481" cy="4525963"/>
          </a:xfrm>
        </p:spPr>
      </p:pic>
    </p:spTree>
    <p:extLst>
      <p:ext uri="{BB962C8B-B14F-4D97-AF65-F5344CB8AC3E}">
        <p14:creationId xmlns:p14="http://schemas.microsoft.com/office/powerpoint/2010/main" val="2098867879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Skit by members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145" y="2082283"/>
            <a:ext cx="3600594" cy="4525963"/>
          </a:xfrm>
        </p:spPr>
      </p:pic>
    </p:spTree>
    <p:extLst>
      <p:ext uri="{BB962C8B-B14F-4D97-AF65-F5344CB8AC3E}">
        <p14:creationId xmlns:p14="http://schemas.microsoft.com/office/powerpoint/2010/main" val="2777784550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Old is Gold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133600"/>
            <a:ext cx="5994049" cy="4024313"/>
          </a:xfrm>
        </p:spPr>
      </p:pic>
    </p:spTree>
    <p:extLst>
      <p:ext uri="{BB962C8B-B14F-4D97-AF65-F5344CB8AC3E}">
        <p14:creationId xmlns:p14="http://schemas.microsoft.com/office/powerpoint/2010/main" val="85213421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All Organizing committee members are in govt. job Now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926" y="2193925"/>
            <a:ext cx="6232147" cy="4024313"/>
          </a:xfrm>
        </p:spPr>
      </p:pic>
    </p:spTree>
    <p:extLst>
      <p:ext uri="{BB962C8B-B14F-4D97-AF65-F5344CB8AC3E}">
        <p14:creationId xmlns:p14="http://schemas.microsoft.com/office/powerpoint/2010/main" val="2418220954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Quiz contest 2003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04" y="2193925"/>
            <a:ext cx="5966191" cy="4024313"/>
          </a:xfrm>
        </p:spPr>
      </p:pic>
    </p:spTree>
    <p:extLst>
      <p:ext uri="{BB962C8B-B14F-4D97-AF65-F5344CB8AC3E}">
        <p14:creationId xmlns:p14="http://schemas.microsoft.com/office/powerpoint/2010/main" val="3733481179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Winners with the </a:t>
            </a:r>
            <a:r>
              <a:rPr lang="en-US" dirty="0" err="1"/>
              <a:t>MentorS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080" y="2193925"/>
            <a:ext cx="6019839" cy="4024313"/>
          </a:xfrm>
        </p:spPr>
      </p:pic>
    </p:spTree>
    <p:extLst>
      <p:ext uri="{BB962C8B-B14F-4D97-AF65-F5344CB8AC3E}">
        <p14:creationId xmlns:p14="http://schemas.microsoft.com/office/powerpoint/2010/main" val="4208600375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College level winner with guest IN 2005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495" y="2193925"/>
            <a:ext cx="5907010" cy="4024313"/>
          </a:xfrm>
        </p:spPr>
      </p:pic>
    </p:spTree>
    <p:extLst>
      <p:ext uri="{BB962C8B-B14F-4D97-AF65-F5344CB8AC3E}">
        <p14:creationId xmlns:p14="http://schemas.microsoft.com/office/powerpoint/2010/main" val="1731978467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All our members are working in various organizations 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758" y="2193925"/>
            <a:ext cx="5844484" cy="4024313"/>
          </a:xfrm>
        </p:spPr>
      </p:pic>
    </p:spTree>
    <p:extLst>
      <p:ext uri="{BB962C8B-B14F-4D97-AF65-F5344CB8AC3E}">
        <p14:creationId xmlns:p14="http://schemas.microsoft.com/office/powerpoint/2010/main" val="73199216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Winners with our Mentor </a:t>
            </a:r>
            <a:br>
              <a:rPr lang="en-US" dirty="0">
                <a:latin typeface="Algerian" panose="04020705040A02060702" pitchFamily="82" charset="0"/>
              </a:rPr>
            </a:br>
            <a:r>
              <a:rPr lang="en-US" dirty="0">
                <a:latin typeface="Algerian" panose="04020705040A02060702" pitchFamily="82" charset="0"/>
              </a:rPr>
              <a:t>Late Arun kr. Mishra Sir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491" y="2193925"/>
            <a:ext cx="5957017" cy="4024313"/>
          </a:xfrm>
        </p:spPr>
      </p:pic>
    </p:spTree>
    <p:extLst>
      <p:ext uri="{BB962C8B-B14F-4D97-AF65-F5344CB8AC3E}">
        <p14:creationId xmlns:p14="http://schemas.microsoft.com/office/powerpoint/2010/main" val="1301467538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speech by former M.L.A </a:t>
            </a:r>
            <a:br>
              <a:rPr lang="en-US" dirty="0">
                <a:latin typeface="Algerian" panose="04020705040A02060702" pitchFamily="82" charset="0"/>
              </a:rPr>
            </a:br>
            <a:r>
              <a:rPr lang="en-US" dirty="0">
                <a:latin typeface="Algerian" panose="04020705040A02060702" pitchFamily="82" charset="0"/>
              </a:rPr>
              <a:t>Shri Ramdev </a:t>
            </a:r>
            <a:r>
              <a:rPr lang="en-US" dirty="0" err="1">
                <a:latin typeface="Algerian" panose="04020705040A02060702" pitchFamily="82" charset="0"/>
              </a:rPr>
              <a:t>Mahto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608" y="2193925"/>
            <a:ext cx="6226783" cy="4024313"/>
          </a:xfrm>
        </p:spPr>
      </p:pic>
    </p:spTree>
    <p:extLst>
      <p:ext uri="{BB962C8B-B14F-4D97-AF65-F5344CB8AC3E}">
        <p14:creationId xmlns:p14="http://schemas.microsoft.com/office/powerpoint/2010/main" val="829612697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  <a:latin typeface="Algerian" panose="04020705040A02060702" pitchFamily="82" charset="0"/>
              </a:rPr>
              <a:t>College level round</a:t>
            </a:r>
            <a:endParaRPr lang="en-IN" dirty="0">
              <a:solidFill>
                <a:srgbClr val="0070C0"/>
              </a:solidFill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530" y="2193925"/>
            <a:ext cx="6128939" cy="4024313"/>
          </a:xfrm>
        </p:spPr>
      </p:pic>
    </p:spTree>
    <p:extLst>
      <p:ext uri="{BB962C8B-B14F-4D97-AF65-F5344CB8AC3E}">
        <p14:creationId xmlns:p14="http://schemas.microsoft.com/office/powerpoint/2010/main" val="4000253320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0"/>
            <a:ext cx="6457950" cy="1293028"/>
          </a:xfrm>
        </p:spPr>
        <p:txBody>
          <a:bodyPr/>
          <a:lstStyle/>
          <a:p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WINNERS OF the QUIZ CONTEST</a:t>
            </a:r>
            <a:endParaRPr lang="en-IN" dirty="0"/>
          </a:p>
        </p:txBody>
      </p:sp>
      <p:pic>
        <p:nvPicPr>
          <p:cNvPr id="4098" name="Picture 2" descr="D:\pawan sir\pawan sir photo and video\spl photo\Untitled%20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314799"/>
            <a:ext cx="5638800" cy="533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Guest &amp; Members with Booklet  2014 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03" y="2193925"/>
            <a:ext cx="6075594" cy="4024313"/>
          </a:xfrm>
        </p:spPr>
      </p:pic>
    </p:spTree>
    <p:extLst>
      <p:ext uri="{BB962C8B-B14F-4D97-AF65-F5344CB8AC3E}">
        <p14:creationId xmlns:p14="http://schemas.microsoft.com/office/powerpoint/2010/main" val="2465041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Winners with Smt. Gita Mishra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012" y="2193925"/>
            <a:ext cx="4933975" cy="4024313"/>
          </a:xfrm>
        </p:spPr>
      </p:pic>
    </p:spTree>
    <p:extLst>
      <p:ext uri="{BB962C8B-B14F-4D97-AF65-F5344CB8AC3E}">
        <p14:creationId xmlns:p14="http://schemas.microsoft.com/office/powerpoint/2010/main" val="1274126617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Algerian" panose="04020705040A02060702" pitchFamily="82" charset="0"/>
              </a:rPr>
              <a:t>PARTICIPANTS OF QUIZ CONTEST</a:t>
            </a:r>
          </a:p>
        </p:txBody>
      </p:sp>
      <p:pic>
        <p:nvPicPr>
          <p:cNvPr id="3074" name="Picture 2" descr="D:\pawan sir\pawan sir photo and video\spl photo\dhl\DSC00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948426"/>
            <a:ext cx="6248400" cy="4299974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FINAL ROUND OF one of our QUIZ CONTESTs</a:t>
            </a:r>
          </a:p>
        </p:txBody>
      </p:sp>
      <p:pic>
        <p:nvPicPr>
          <p:cNvPr id="4098" name="Picture 2" descr="D:\pawan sir\pawan sir photo and video\spl photo\dhl\DSC000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89125" y="2193925"/>
            <a:ext cx="5365750" cy="402431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WINNERS of QUIZ CONTEST 2015</a:t>
            </a:r>
          </a:p>
        </p:txBody>
      </p:sp>
      <p:pic>
        <p:nvPicPr>
          <p:cNvPr id="8194" name="Picture 2" descr="D:\pawan sir\pawan sir photo and video\spl photo\dhl\DSC000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57400" y="2209800"/>
            <a:ext cx="5365750" cy="402431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>
                <a:solidFill>
                  <a:srgbClr val="0070C0"/>
                </a:solidFill>
                <a:latin typeface="Algerian" panose="04020705040A02060702" pitchFamily="82" charset="0"/>
              </a:rPr>
              <a:t>PRIZES IN QUIZ CONTEST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78827"/>
            <a:ext cx="7238251" cy="4114800"/>
          </a:xfrm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Quiz  Contest - 2015 </a:t>
            </a:r>
          </a:p>
        </p:txBody>
      </p:sp>
      <p:pic>
        <p:nvPicPr>
          <p:cNvPr id="4" name="Content Placeholder 3" descr="DSC00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89125" y="2193925"/>
            <a:ext cx="5365750" cy="4024313"/>
          </a:xfrm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IN" dirty="0"/>
              <a:t>    Quiz Contest 2015 (Engaging the audience &amp; contestants alike)</a:t>
            </a:r>
          </a:p>
        </p:txBody>
      </p:sp>
      <p:pic>
        <p:nvPicPr>
          <p:cNvPr id="4" name="Content Placeholder 3" descr="DSC00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2057401"/>
            <a:ext cx="7230936" cy="4413880"/>
          </a:xfrm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Quiz contest 2015 (Our very own Pawan Sir)</a:t>
            </a:r>
          </a:p>
        </p:txBody>
      </p:sp>
      <p:pic>
        <p:nvPicPr>
          <p:cNvPr id="4" name="Content Placeholder 3" descr="DSC000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" y="1905000"/>
            <a:ext cx="8991600" cy="5252080"/>
          </a:xfrm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2D050"/>
                </a:solidFill>
                <a:latin typeface="Algerian" panose="04020705040A02060702" pitchFamily="82" charset="0"/>
              </a:rPr>
              <a:t>Quiz CONTEST 2016</a:t>
            </a:r>
            <a:endParaRPr lang="en-IN" dirty="0">
              <a:solidFill>
                <a:srgbClr val="92D050"/>
              </a:solidFill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508" y="2193925"/>
            <a:ext cx="5366983" cy="4024313"/>
          </a:xfrm>
        </p:spPr>
      </p:pic>
    </p:spTree>
    <p:extLst>
      <p:ext uri="{BB962C8B-B14F-4D97-AF65-F5344CB8AC3E}">
        <p14:creationId xmlns:p14="http://schemas.microsoft.com/office/powerpoint/2010/main" val="1469894599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Foundation day, 2nd June 2017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981200"/>
            <a:ext cx="7530193" cy="44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2571026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latin typeface="Algerian" panose="04020705040A02060702" pitchFamily="82" charset="0"/>
              </a:rPr>
              <a:t>WINNERS Foundation day,2nd June 2017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99741" y="2193925"/>
            <a:ext cx="6344518" cy="402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82677917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/>
              <a:t> </a:t>
            </a:r>
            <a:r>
              <a:rPr lang="en-IN" b="1" dirty="0"/>
              <a:t>Birthday Celebration of Vajpayee  and Malviya ji</a:t>
            </a:r>
            <a:br>
              <a:rPr lang="en-IN" b="1" dirty="0"/>
            </a:br>
            <a:r>
              <a:rPr lang="en-IN" b="1" dirty="0"/>
              <a:t> 25-12-17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45848" y="2193925"/>
            <a:ext cx="6852304" cy="402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Our </a:t>
            </a:r>
            <a:r>
              <a:rPr lang="en-US" dirty="0" err="1">
                <a:latin typeface="Algerian" panose="04020705040A02060702" pitchFamily="82" charset="0"/>
              </a:rPr>
              <a:t>busybees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25" y="2193925"/>
            <a:ext cx="5365750" cy="4024313"/>
          </a:xfrm>
        </p:spPr>
      </p:pic>
    </p:spTree>
    <p:extLst>
      <p:ext uri="{BB962C8B-B14F-4D97-AF65-F5344CB8AC3E}">
        <p14:creationId xmlns:p14="http://schemas.microsoft.com/office/powerpoint/2010/main" val="80177541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WINNERS OF Quiz Contest 2017</a:t>
            </a:r>
          </a:p>
        </p:txBody>
      </p:sp>
      <p:pic>
        <p:nvPicPr>
          <p:cNvPr id="3074" name="Picture 2" descr="C:\Users\User\Desktop\DHL PHOTO\IMG_20171231_1700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94833" y="2193925"/>
            <a:ext cx="7154334" cy="402431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Prize received by </a:t>
            </a:r>
            <a:r>
              <a:rPr lang="en-US" dirty="0" err="1"/>
              <a:t>Preeti</a:t>
            </a:r>
            <a:r>
              <a:rPr lang="en-US" dirty="0"/>
              <a:t> on behalf of her Grand Mother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1456315992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609600"/>
            <a:ext cx="6457950" cy="129302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MR. ABHIJIT SINGH </a:t>
            </a:r>
            <a:r>
              <a:rPr lang="en-US" dirty="0">
                <a:solidFill>
                  <a:srgbClr val="00B050"/>
                </a:solidFill>
              </a:rPr>
              <a:t>RECEIVED PRIZE by B.D.O RAHIKA </a:t>
            </a:r>
          </a:p>
        </p:txBody>
      </p:sp>
      <p:pic>
        <p:nvPicPr>
          <p:cNvPr id="8194" name="Picture 2" descr="E:\dhl\photo\DHL QUIZ  PHOTO 2017\IMG_20171231_1712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94833" y="2193925"/>
            <a:ext cx="7154334" cy="402431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MR. </a:t>
            </a:r>
            <a:r>
              <a:rPr lang="en-US" dirty="0" smtClean="0">
                <a:solidFill>
                  <a:srgbClr val="00B050"/>
                </a:solidFill>
              </a:rPr>
              <a:t>PRAKASH KUMAR RECEIVED </a:t>
            </a:r>
            <a:r>
              <a:rPr lang="en-US" dirty="0">
                <a:solidFill>
                  <a:srgbClr val="00B050"/>
                </a:solidFill>
              </a:rPr>
              <a:t>PRIZE by B.D.O RAHIKA </a:t>
            </a:r>
            <a:endParaRPr lang="en-IN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106990622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MR. ISHWAR KUMAR Received PRIZE  </a:t>
            </a:r>
            <a:r>
              <a:rPr lang="en-US" dirty="0">
                <a:solidFill>
                  <a:srgbClr val="00B050"/>
                </a:solidFill>
              </a:rPr>
              <a:t>by </a:t>
            </a:r>
            <a:r>
              <a:rPr lang="en-US" dirty="0" smtClean="0">
                <a:solidFill>
                  <a:srgbClr val="00B050"/>
                </a:solidFill>
              </a:rPr>
              <a:t>B.D.O RAHIKA </a:t>
            </a:r>
            <a:endParaRPr lang="en-IN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133600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1967500537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PREM RECEIVED Prize </a:t>
            </a:r>
            <a:r>
              <a:rPr lang="en-US" dirty="0">
                <a:solidFill>
                  <a:srgbClr val="00B050"/>
                </a:solidFill>
              </a:rPr>
              <a:t>as Quiz </a:t>
            </a:r>
            <a:r>
              <a:rPr lang="en-US" dirty="0" smtClean="0">
                <a:solidFill>
                  <a:srgbClr val="00B050"/>
                </a:solidFill>
              </a:rPr>
              <a:t>Master</a:t>
            </a:r>
            <a:r>
              <a:rPr lang="en-US" dirty="0">
                <a:solidFill>
                  <a:srgbClr val="00B050"/>
                </a:solidFill>
              </a:rPr>
              <a:t> by B.D.O RAHIKA </a:t>
            </a:r>
            <a:endParaRPr lang="en-IN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3372570804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Quiz Contest-2018 SPEECH BY MENTOR </a:t>
            </a:r>
            <a:r>
              <a:rPr lang="en-US" dirty="0" smtClean="0"/>
              <a:t>MR.ABHAY KUMAR JHA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196028254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A career Counseling session by  MENTOR </a:t>
            </a:r>
            <a:r>
              <a:rPr lang="en-US" b="1" dirty="0" smtClean="0"/>
              <a:t>MR. Amitabh PRASAD</a:t>
            </a:r>
            <a:endParaRPr lang="en-IN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462252110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Members of the Library IN FREE MOOD MEETING IN 2019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2380139"/>
            <a:ext cx="8115300" cy="3651885"/>
          </a:xfrm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Learners in our Library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52" y="2193925"/>
            <a:ext cx="7883695" cy="4024313"/>
          </a:xfrm>
        </p:spPr>
      </p:pic>
    </p:spTree>
    <p:extLst>
      <p:ext uri="{BB962C8B-B14F-4D97-AF65-F5344CB8AC3E}">
        <p14:creationId xmlns:p14="http://schemas.microsoft.com/office/powerpoint/2010/main" val="2794619448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92D050"/>
                </a:solidFill>
              </a:rPr>
              <a:t>Quiz Awareness campaign by </a:t>
            </a:r>
            <a:r>
              <a:rPr lang="en-US" dirty="0"/>
              <a:t>members of  Library in 2019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81200"/>
            <a:ext cx="5867399" cy="4525963"/>
          </a:xfrm>
        </p:spPr>
      </p:pic>
    </p:spTree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59210-CB76-4197-A384-73476EB78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latin typeface="Algerian" panose="04020705040A02060702" pitchFamily="82" charset="0"/>
              </a:rPr>
              <a:t>SILVER JUBILEE CELEBRATION QUIZ CONTEST IN 2019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EC3457-1161-4000-AB7D-FCFA184801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2193925"/>
            <a:ext cx="6371034" cy="4024313"/>
          </a:xfrm>
        </p:spPr>
      </p:pic>
    </p:spTree>
    <p:extLst>
      <p:ext uri="{BB962C8B-B14F-4D97-AF65-F5344CB8AC3E}">
        <p14:creationId xmlns:p14="http://schemas.microsoft.com/office/powerpoint/2010/main" val="2668788462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0BD05-F59F-4E0F-84EC-7DC4DBC85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Algerian" panose="04020705040A02060702" pitchFamily="82" charset="0"/>
              </a:rPr>
              <a:t>FOUNDER SPEECH 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br>
              <a:rPr lang="en-IN" b="1" dirty="0">
                <a:latin typeface="Algerian" panose="04020705040A02060702" pitchFamily="82" charset="0"/>
              </a:rPr>
            </a:br>
            <a:endParaRPr lang="en-IN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7F14B9C-3BC5-44DC-A7E7-5184397AA0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57401"/>
            <a:ext cx="6629400" cy="403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750287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9E833-A261-4AC7-90D6-003B7D04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Algerian" panose="04020705040A02060702" pitchFamily="82" charset="0"/>
              </a:rPr>
              <a:t>PRIZE DISTRIBUTION BY MLC MADHUBANI WITH SANJIV JI 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endParaRPr lang="en-IN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67279B2-90BA-49CB-B33A-3AB6CE0AEF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514600"/>
            <a:ext cx="5219700" cy="419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251551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A54BB-9347-4208-A3D6-2C1E52513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Algerian" panose="04020705040A02060702" pitchFamily="82" charset="0"/>
              </a:rPr>
              <a:t>PRIZE DISTRIBUTION BY PRINCIPAL REGIONAL SCHOOL 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endParaRPr lang="en-IN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DA35A7D-7484-410B-BD1E-ADC7D2B201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09800"/>
            <a:ext cx="58674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269778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1A83B-C891-411E-9FAC-76729F5F5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rgbClr val="92D050"/>
                </a:solidFill>
                <a:latin typeface="Algerian" panose="04020705040A02060702" pitchFamily="82" charset="0"/>
              </a:rPr>
              <a:t>GUEST AND AUDIENCE</a:t>
            </a:r>
            <a:r>
              <a:rPr lang="en-IN" b="1" dirty="0">
                <a:latin typeface="Algerian" panose="04020705040A02060702" pitchFamily="82" charset="0"/>
              </a:rPr>
              <a:t/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endParaRPr lang="en-IN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41FA55B-5F45-459F-AA74-DCBB1F1FA8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57402"/>
            <a:ext cx="6400800" cy="449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388019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62ABB-1112-4310-81B1-4F8352E18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Algerian" panose="04020705040A02060702" pitchFamily="82" charset="0"/>
              </a:rPr>
              <a:t>SPEECH BY MENTOR MD. KAMRAN SIR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endParaRPr lang="en-IN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8BCE0C0-E029-42C7-967C-C78A4513353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362200"/>
            <a:ext cx="6284068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548663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E74AB-803B-4337-984B-0F430848D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HONOUR TO MLC BY FOUNDER</a:t>
            </a:r>
            <a:br>
              <a:rPr lang="en-IN" b="1" dirty="0"/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r>
              <a:rPr lang="en-IN" b="1" dirty="0"/>
              <a:t> 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89A1734-5A9D-4744-980C-7F385D2C3D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362200"/>
            <a:ext cx="63246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42722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FC0E3-37D8-4FA8-83F4-666A49541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err="1">
                <a:solidFill>
                  <a:srgbClr val="FF0000"/>
                </a:solidFill>
                <a:latin typeface="Algerian" panose="04020705040A02060702" pitchFamily="82" charset="0"/>
              </a:rPr>
              <a:t>PUBLISHed</a:t>
            </a:r>
            <a:r>
              <a:rPr lang="en-IN" b="1" dirty="0">
                <a:solidFill>
                  <a:srgbClr val="FF0000"/>
                </a:solidFill>
                <a:latin typeface="Algerian" panose="04020705040A02060702" pitchFamily="82" charset="0"/>
              </a:rPr>
              <a:t> IN NEWS PAPER</a:t>
            </a:r>
            <a:r>
              <a:rPr lang="en-IN" b="1" dirty="0">
                <a:latin typeface="Algerian" panose="04020705040A02060702" pitchFamily="82" charset="0"/>
              </a:rPr>
              <a:t/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endParaRPr lang="en-IN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9364E69-FEAA-4A23-9901-10954B9518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93925"/>
            <a:ext cx="6629400" cy="428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13268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B3CA5-F693-4A9A-AD13-C81DEF3A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  <a:t>ONLINE COMPETITION 2020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45C71C-571D-4D92-A98C-4631576643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1" y="2193925"/>
            <a:ext cx="6371034" cy="4359275"/>
          </a:xfrm>
        </p:spPr>
      </p:pic>
    </p:spTree>
    <p:extLst>
      <p:ext uri="{BB962C8B-B14F-4D97-AF65-F5344CB8AC3E}">
        <p14:creationId xmlns:p14="http://schemas.microsoft.com/office/powerpoint/2010/main" val="181373141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1D77E-BA06-4A9B-8E60-D6DA7C46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  <a:t>ONLINE </a:t>
            </a:r>
            <a:r>
              <a:rPr lang="en-IN" dirty="0" smtClean="0">
                <a:solidFill>
                  <a:srgbClr val="00B050"/>
                </a:solidFill>
                <a:latin typeface="Algerian" panose="04020705040A02060702" pitchFamily="82" charset="0"/>
              </a:rPr>
              <a:t>QUIZ CONTEST 2020</a:t>
            </a:r>
            <a:endParaRPr lang="en-IN" dirty="0">
              <a:solidFill>
                <a:srgbClr val="00B05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20D281-CC3F-4EB5-9A2F-8F48E3375F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09800"/>
            <a:ext cx="4267200" cy="41148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AED66B-D16E-451C-96A2-573EC5AFD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110" y="2216285"/>
            <a:ext cx="4456889" cy="410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76699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01494"/>
            <a:ext cx="7486650" cy="129302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OFFLINE COMPETITION IN 2021</a:t>
            </a:r>
            <a:endParaRPr lang="en-IN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2286501"/>
            <a:ext cx="8115300" cy="3839161"/>
          </a:xfrm>
        </p:spPr>
      </p:pic>
    </p:spTree>
    <p:extLst>
      <p:ext uri="{BB962C8B-B14F-4D97-AF65-F5344CB8AC3E}">
        <p14:creationId xmlns:p14="http://schemas.microsoft.com/office/powerpoint/2010/main" val="4094715843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486650" cy="1600201"/>
          </a:xfrm>
        </p:spPr>
        <p:txBody>
          <a:bodyPr/>
          <a:lstStyle/>
          <a:p>
            <a: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  <a:t>ONLINE </a:t>
            </a:r>
            <a:r>
              <a:rPr lang="en-IN" dirty="0" smtClean="0">
                <a:solidFill>
                  <a:srgbClr val="00B050"/>
                </a:solidFill>
                <a:latin typeface="Algerian" panose="04020705040A02060702" pitchFamily="82" charset="0"/>
              </a:rPr>
              <a:t>FOUNDATION DAY 2021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4833" y="2193925"/>
            <a:ext cx="7154334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15414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533400"/>
            <a:ext cx="6457950" cy="1524001"/>
          </a:xfrm>
        </p:spPr>
        <p:txBody>
          <a:bodyPr/>
          <a:lstStyle/>
          <a:p>
            <a:pPr algn="ctr"/>
            <a:r>
              <a:rPr lang="en-IN" dirty="0" smtClean="0">
                <a:solidFill>
                  <a:srgbClr val="00B050"/>
                </a:solidFill>
                <a:latin typeface="Algerian" panose="04020705040A02060702" pitchFamily="82" charset="0"/>
              </a:rPr>
              <a:t>QUIZ CONTEST</a:t>
            </a:r>
            <a:br>
              <a:rPr lang="en-IN" dirty="0" smtClean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en-IN" dirty="0" smtClean="0">
                <a:solidFill>
                  <a:srgbClr val="00B050"/>
                </a:solidFill>
                <a:latin typeface="Algerian" panose="04020705040A02060702" pitchFamily="82" charset="0"/>
              </a:rPr>
              <a:t>2021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801" y="2057401"/>
            <a:ext cx="4226312" cy="4267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057401"/>
            <a:ext cx="4495800" cy="420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795299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B050"/>
                </a:solidFill>
              </a:rPr>
              <a:t>WINNER  QUIZ CONTEST 2021</a:t>
            </a:r>
            <a:endParaRPr lang="en-IN" b="1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33" y="2193925"/>
            <a:ext cx="7154334" cy="4024313"/>
          </a:xfrm>
        </p:spPr>
      </p:pic>
    </p:spTree>
    <p:extLst>
      <p:ext uri="{BB962C8B-B14F-4D97-AF65-F5344CB8AC3E}">
        <p14:creationId xmlns:p14="http://schemas.microsoft.com/office/powerpoint/2010/main" val="1643688768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81001"/>
            <a:ext cx="6477000" cy="12954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Quiz contest news in </a:t>
            </a:r>
            <a:r>
              <a:rPr lang="en-US" dirty="0" err="1">
                <a:solidFill>
                  <a:srgbClr val="00B050"/>
                </a:solidFill>
              </a:rPr>
              <a:t>Dainik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bhaskar</a:t>
            </a:r>
            <a:r>
              <a:rPr lang="en-US" dirty="0" smtClean="0">
                <a:solidFill>
                  <a:srgbClr val="00B050"/>
                </a:solidFill>
              </a:rPr>
              <a:t>,  </a:t>
            </a:r>
            <a:r>
              <a:rPr lang="en-US" dirty="0" err="1" smtClean="0">
                <a:solidFill>
                  <a:srgbClr val="00B050"/>
                </a:solidFill>
              </a:rPr>
              <a:t>janUARY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2022</a:t>
            </a:r>
            <a:endParaRPr lang="en-IN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2029327"/>
            <a:ext cx="5219700" cy="4367676"/>
          </a:xfrm>
        </p:spPr>
      </p:pic>
    </p:spTree>
    <p:extLst>
      <p:ext uri="{BB962C8B-B14F-4D97-AF65-F5344CB8AC3E}">
        <p14:creationId xmlns:p14="http://schemas.microsoft.com/office/powerpoint/2010/main" val="1617372558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410" y="609600"/>
            <a:ext cx="7234989" cy="1293028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ARTICLE BASED ON ACHIEVEMENT OF LIBRARY  BY DAINIK JAGRAN ON 18- 02- 2022</a:t>
            </a:r>
            <a:endParaRPr lang="en-IN" sz="2400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93925"/>
            <a:ext cx="7772399" cy="4130675"/>
          </a:xfrm>
        </p:spPr>
      </p:pic>
    </p:spTree>
    <p:extLst>
      <p:ext uri="{BB962C8B-B14F-4D97-AF65-F5344CB8AC3E}">
        <p14:creationId xmlns:p14="http://schemas.microsoft.com/office/powerpoint/2010/main" val="2988739198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1"/>
            <a:ext cx="7543800" cy="1295400"/>
          </a:xfrm>
        </p:spPr>
        <p:txBody>
          <a:bodyPr/>
          <a:lstStyle/>
          <a:p>
            <a:pPr algn="ctr"/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quiz contest news in </a:t>
            </a:r>
            <a:r>
              <a:rPr lang="en-US" dirty="0" err="1">
                <a:solidFill>
                  <a:srgbClr val="00B050"/>
                </a:solidFill>
              </a:rPr>
              <a:t>prabhat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khabar,janUARY</a:t>
            </a:r>
            <a:r>
              <a:rPr lang="en-US" dirty="0" smtClean="0">
                <a:solidFill>
                  <a:srgbClr val="00B050"/>
                </a:solidFill>
              </a:rPr>
              <a:t> 2022</a:t>
            </a:r>
            <a:endParaRPr lang="en-IN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133600"/>
            <a:ext cx="7086600" cy="4267200"/>
          </a:xfrm>
        </p:spPr>
      </p:pic>
    </p:spTree>
    <p:extLst>
      <p:ext uri="{BB962C8B-B14F-4D97-AF65-F5344CB8AC3E}">
        <p14:creationId xmlns:p14="http://schemas.microsoft.com/office/powerpoint/2010/main" val="2435613629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>
                <a:solidFill>
                  <a:srgbClr val="00B050"/>
                </a:solidFill>
                <a:latin typeface="Algerian" panose="04020705040A02060702" pitchFamily="82" charset="0"/>
              </a:rPr>
              <a:t>OFFLINE AND ONLINE </a:t>
            </a:r>
            <a: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  <a:t>FOUNDATION DAY </a:t>
            </a:r>
            <a:r>
              <a:rPr lang="en-IN" dirty="0" smtClean="0">
                <a:solidFill>
                  <a:srgbClr val="00B050"/>
                </a:solidFill>
                <a:latin typeface="Algerian" panose="04020705040A02060702" pitchFamily="82" charset="0"/>
              </a:rPr>
              <a:t>2022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905000"/>
            <a:ext cx="4114800" cy="4572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05000"/>
            <a:ext cx="43434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86201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685800"/>
            <a:ext cx="6457950" cy="1371601"/>
          </a:xfrm>
        </p:spPr>
        <p:txBody>
          <a:bodyPr/>
          <a:lstStyle/>
          <a:p>
            <a:pPr algn="ctr"/>
            <a: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  <a:t>QUIZ CONTEST</a:t>
            </a:r>
            <a:b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en-IN" dirty="0" smtClean="0">
                <a:solidFill>
                  <a:srgbClr val="00B050"/>
                </a:solidFill>
                <a:latin typeface="Algerian" panose="04020705040A02060702" pitchFamily="82" charset="0"/>
              </a:rPr>
              <a:t>2022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133601"/>
            <a:ext cx="4256378" cy="3810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133600"/>
            <a:ext cx="4495800" cy="381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1407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  <a:t>QUIZ CONTEST</a:t>
            </a:r>
            <a:b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</a:br>
            <a: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  <a:t>2022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0"/>
            <a:ext cx="4267200" cy="41148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799" y="2286000"/>
            <a:ext cx="465935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40917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B050"/>
                </a:solidFill>
              </a:rPr>
              <a:t>WINNERS: QUIZ CONTEST 2022</a:t>
            </a:r>
            <a:endParaRPr lang="en-IN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2193925"/>
            <a:ext cx="3389771" cy="397827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225" y="2193924"/>
            <a:ext cx="5334000" cy="405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871744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  <a:t>OFFLINE AND ONLINE FOUNDATION DAY </a:t>
            </a:r>
            <a:r>
              <a:rPr lang="en-IN" dirty="0" smtClean="0">
                <a:solidFill>
                  <a:srgbClr val="00B050"/>
                </a:solidFill>
                <a:latin typeface="Algerian" panose="04020705040A02060702" pitchFamily="82" charset="0"/>
              </a:rPr>
              <a:t>2023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2045369"/>
            <a:ext cx="6857999" cy="419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865242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  <a:t>OFFLINE AND ONLINE </a:t>
            </a:r>
            <a:r>
              <a:rPr lang="en-IN" dirty="0" smtClean="0">
                <a:solidFill>
                  <a:srgbClr val="00B050"/>
                </a:solidFill>
                <a:latin typeface="Algerian" panose="04020705040A02060702" pitchFamily="82" charset="0"/>
              </a:rPr>
              <a:t>TEACHER’S </a:t>
            </a:r>
            <a: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  <a:t>DAY 2023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05000"/>
            <a:ext cx="7620000" cy="4572000"/>
          </a:xfrm>
        </p:spPr>
      </p:pic>
    </p:spTree>
    <p:extLst>
      <p:ext uri="{BB962C8B-B14F-4D97-AF65-F5344CB8AC3E}">
        <p14:creationId xmlns:p14="http://schemas.microsoft.com/office/powerpoint/2010/main" val="1172739471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0B5D8-7082-4C54-A050-6EA5490A3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0B7BF-E946-4065-AF5D-DBAE6E6B0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  <a:scene3d>
              <a:camera prst="perspectiveLef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marL="0" indent="0" algn="ctr">
              <a:buNone/>
            </a:pPr>
            <a:r>
              <a:rPr lang="en-US" sz="9600" dirty="0">
                <a:ln>
                  <a:solidFill>
                    <a:srgbClr val="FF0000"/>
                  </a:solidFill>
                </a:ln>
                <a:solidFill>
                  <a:srgbClr val="00B0F0"/>
                </a:solidFill>
                <a:latin typeface="Algerian" panose="04020705040A02060702" pitchFamily="82" charset="0"/>
              </a:rPr>
              <a:t>ACHIEVERS </a:t>
            </a:r>
          </a:p>
          <a:p>
            <a:pPr marL="0" indent="0" algn="ctr">
              <a:buNone/>
            </a:pPr>
            <a:r>
              <a:rPr lang="en-US" sz="9600" dirty="0">
                <a:ln>
                  <a:solidFill>
                    <a:srgbClr val="FF0000"/>
                  </a:solidFill>
                </a:ln>
                <a:solidFill>
                  <a:srgbClr val="00B0F0"/>
                </a:solidFill>
                <a:latin typeface="Algerian" panose="04020705040A02060702" pitchFamily="82" charset="0"/>
              </a:rPr>
              <a:t>of</a:t>
            </a:r>
          </a:p>
          <a:p>
            <a:pPr marL="0" indent="0" algn="ctr">
              <a:buNone/>
            </a:pPr>
            <a:r>
              <a:rPr lang="en-US" sz="9600" dirty="0">
                <a:ln>
                  <a:solidFill>
                    <a:srgbClr val="FF0000"/>
                  </a:solidFill>
                </a:ln>
                <a:solidFill>
                  <a:srgbClr val="00B0F0"/>
                </a:solidFill>
                <a:latin typeface="Algerian" panose="04020705040A02060702" pitchFamily="82" charset="0"/>
              </a:rPr>
              <a:t>         DHL</a:t>
            </a:r>
            <a:endParaRPr lang="en-IN" sz="9600" dirty="0">
              <a:ln>
                <a:solidFill>
                  <a:srgbClr val="FF0000"/>
                </a:solidFill>
              </a:ln>
              <a:solidFill>
                <a:srgbClr val="00B0F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068098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9BD53-5FE1-449C-B2A6-8B51539A4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4373"/>
            <a:ext cx="6629400" cy="1293028"/>
          </a:xfrm>
        </p:spPr>
        <p:txBody>
          <a:bodyPr>
            <a:normAutofit/>
          </a:bodyPr>
          <a:lstStyle/>
          <a:p>
            <a:pPr algn="ctr"/>
            <a:r>
              <a:rPr lang="en-IN" b="1" dirty="0"/>
              <a:t>Md. MAHTAB ANSARI</a:t>
            </a:r>
            <a:r>
              <a:rPr lang="en-IN" dirty="0"/>
              <a:t/>
            </a:r>
            <a:br>
              <a:rPr lang="en-IN" dirty="0"/>
            </a:br>
            <a:r>
              <a:rPr lang="en-IN" dirty="0" smtClean="0"/>
              <a:t>BDO, </a:t>
            </a:r>
            <a:r>
              <a:rPr lang="en-IN" dirty="0"/>
              <a:t>KEOTI ,DARBHANGA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82B30D-ACF2-4490-87B0-3643221AF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842" t="5821" r="15641" b="21094"/>
          <a:stretch/>
        </p:blipFill>
        <p:spPr>
          <a:xfrm>
            <a:off x="1981200" y="2498103"/>
            <a:ext cx="4038600" cy="36198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1831170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C7892-5686-41C6-8889-B0A2BA1C3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MR. Ashutosh Jha </a:t>
            </a:r>
            <a:br>
              <a:rPr lang="en-IN" b="1" dirty="0"/>
            </a:br>
            <a:r>
              <a:rPr lang="en-IN" dirty="0"/>
              <a:t>Chief </a:t>
            </a:r>
            <a:r>
              <a:rPr lang="en-IN" dirty="0" smtClean="0"/>
              <a:t>Dealer, </a:t>
            </a:r>
            <a:r>
              <a:rPr lang="en-IN" dirty="0"/>
              <a:t>SBI, </a:t>
            </a:r>
            <a:r>
              <a:rPr lang="en-IN" dirty="0" smtClean="0"/>
              <a:t>NEW YORK USA 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046317"/>
            <a:ext cx="5426075" cy="4069557"/>
          </a:xfrm>
        </p:spPr>
      </p:pic>
    </p:spTree>
    <p:extLst>
      <p:ext uri="{BB962C8B-B14F-4D97-AF65-F5344CB8AC3E}">
        <p14:creationId xmlns:p14="http://schemas.microsoft.com/office/powerpoint/2010/main" val="3621458640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36683-1B9B-41EA-9C90-F962212CC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639314"/>
            <a:ext cx="6457950" cy="1418087"/>
          </a:xfrm>
        </p:spPr>
        <p:txBody>
          <a:bodyPr>
            <a:normAutofit/>
          </a:bodyPr>
          <a:lstStyle/>
          <a:p>
            <a:pPr algn="ctr"/>
            <a:r>
              <a:rPr lang="en-IN" sz="2400" b="1" dirty="0"/>
              <a:t>MR. KUNDAN KUMAR</a:t>
            </a:r>
            <a:r>
              <a:rPr lang="en-IN" sz="2400" dirty="0"/>
              <a:t/>
            </a:r>
            <a:br>
              <a:rPr lang="en-IN" sz="2400" dirty="0"/>
            </a:br>
            <a:r>
              <a:rPr lang="en-IN" sz="2400" dirty="0"/>
              <a:t>Senior Manager </a:t>
            </a:r>
            <a:br>
              <a:rPr lang="en-IN" sz="2400" dirty="0"/>
            </a:br>
            <a:r>
              <a:rPr lang="en-IN" sz="2400" dirty="0"/>
              <a:t>Punjab and Sind Bank Zonal office Model Town Jalandhar Punjab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863B1E-E95C-4622-869A-888AE03E31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800" y="2133601"/>
            <a:ext cx="5257800" cy="4419600"/>
          </a:xfrm>
        </p:spPr>
      </p:pic>
    </p:spTree>
    <p:extLst>
      <p:ext uri="{BB962C8B-B14F-4D97-AF65-F5344CB8AC3E}">
        <p14:creationId xmlns:p14="http://schemas.microsoft.com/office/powerpoint/2010/main" val="896954890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C1849-661B-4757-BB75-21AAC531D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533400"/>
            <a:ext cx="645795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/>
              <a:t>MR. PRAKASH KUMAR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>SENIOR ACCOUNTANT </a:t>
            </a:r>
            <a:br>
              <a:rPr lang="en-IN" dirty="0"/>
            </a:br>
            <a:r>
              <a:rPr lang="en-IN" dirty="0"/>
              <a:t>BANK OF MAHARASHTRA </a:t>
            </a:r>
            <a:r>
              <a:rPr lang="en-IN" dirty="0" smtClean="0"/>
              <a:t>DARBHANGA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84C5A1-06F7-4A2F-AE92-DEB9C2934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323" y="2193925"/>
            <a:ext cx="4393354" cy="4024313"/>
          </a:xfrm>
        </p:spPr>
      </p:pic>
    </p:spTree>
    <p:extLst>
      <p:ext uri="{BB962C8B-B14F-4D97-AF65-F5344CB8AC3E}">
        <p14:creationId xmlns:p14="http://schemas.microsoft.com/office/powerpoint/2010/main" val="2541079349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4523B-0ACD-43D8-944A-AA9AD55A0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639762"/>
            <a:ext cx="6457950" cy="1415266"/>
          </a:xfrm>
        </p:spPr>
        <p:txBody>
          <a:bodyPr>
            <a:normAutofit/>
          </a:bodyPr>
          <a:lstStyle/>
          <a:p>
            <a:pPr algn="ctr"/>
            <a:r>
              <a:rPr lang="en-IN" b="1" dirty="0"/>
              <a:t>Md. Shamshir</a:t>
            </a:r>
            <a:r>
              <a:rPr lang="en-IN" dirty="0"/>
              <a:t/>
            </a:r>
            <a:br>
              <a:rPr lang="en-IN" dirty="0"/>
            </a:br>
            <a:r>
              <a:rPr lang="en-IN" sz="2200" dirty="0"/>
              <a:t>PGT( GEOGRAPHY) </a:t>
            </a:r>
            <a:br>
              <a:rPr lang="en-IN" sz="2200" dirty="0"/>
            </a:br>
            <a:r>
              <a:rPr lang="en-IN" sz="2200" dirty="0"/>
              <a:t>G.M.S.S. </a:t>
            </a:r>
            <a:r>
              <a:rPr lang="en-IN" sz="2200" dirty="0" err="1"/>
              <a:t>HiGHER</a:t>
            </a:r>
            <a:r>
              <a:rPr lang="en-IN" sz="2200" dirty="0"/>
              <a:t> SECONDARY SCHOOL MADHUBANI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437937-A7DE-4E4D-BB5A-B84AFAAAC2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193925"/>
            <a:ext cx="4628510" cy="4024313"/>
          </a:xfrm>
        </p:spPr>
      </p:pic>
    </p:spTree>
    <p:extLst>
      <p:ext uri="{BB962C8B-B14F-4D97-AF65-F5344CB8AC3E}">
        <p14:creationId xmlns:p14="http://schemas.microsoft.com/office/powerpoint/2010/main" val="3511673868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8DCE7-682F-43EC-AF0A-523C9F57A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MR. BHARAT BHUSHAN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>OFFICER BANK OF MAHARASTRA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CA7781-BE49-4B82-9A90-9D993C09F6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193925"/>
            <a:ext cx="4038600" cy="4024313"/>
          </a:xfrm>
        </p:spPr>
      </p:pic>
    </p:spTree>
    <p:extLst>
      <p:ext uri="{BB962C8B-B14F-4D97-AF65-F5344CB8AC3E}">
        <p14:creationId xmlns:p14="http://schemas.microsoft.com/office/powerpoint/2010/main" val="2014522908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DCF9E-21E2-47B2-98F0-AFBEB66A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200" b="1" dirty="0"/>
              <a:t>PRAKASH NARAYAN JHA</a:t>
            </a:r>
            <a:br>
              <a:rPr lang="en-US" sz="2200" b="1" dirty="0"/>
            </a:br>
            <a:r>
              <a:rPr lang="en-US" sz="2200" b="1" dirty="0"/>
              <a:t>Bank of America as a Lead Analyst (Enterprise Data Science &amp; Platform Engineering)</a:t>
            </a:r>
            <a:endParaRPr lang="en-IN" sz="22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F64DFE-5044-45FA-87E9-5924AA119A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8400" y="2057401"/>
            <a:ext cx="4038600" cy="4036226"/>
          </a:xfrm>
        </p:spPr>
      </p:pic>
    </p:spTree>
    <p:extLst>
      <p:ext uri="{BB962C8B-B14F-4D97-AF65-F5344CB8AC3E}">
        <p14:creationId xmlns:p14="http://schemas.microsoft.com/office/powerpoint/2010/main" val="3123547886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0811C-7748-4DD4-B904-4E2ABB46A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905503"/>
            <a:ext cx="6457950" cy="1293028"/>
          </a:xfrm>
        </p:spPr>
        <p:txBody>
          <a:bodyPr>
            <a:normAutofit fontScale="90000"/>
            <a:scene3d>
              <a:camera prst="isometricOffAxis1Righ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IN" sz="107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Algerian" panose="04020705040A02060702" pitchFamily="82" charset="0"/>
              </a:rPr>
              <a:t>AND</a:t>
            </a:r>
            <a:endParaRPr lang="en-IN" sz="8000" b="1" dirty="0">
              <a:ln>
                <a:solidFill>
                  <a:srgbClr val="FF0000"/>
                </a:solidFill>
              </a:ln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BDE3E-8DA3-4804-AA8C-1C0B75F81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190947"/>
            <a:ext cx="8305800" cy="3352800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perspectiveHeroicExtremeRightFacing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marL="0" indent="0">
              <a:buNone/>
            </a:pPr>
            <a:r>
              <a:rPr lang="en-IN" sz="9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</a:rPr>
              <a:t>     </a:t>
            </a:r>
            <a:r>
              <a:rPr lang="en-IN" sz="9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Algerian" panose="04020705040A02060702" pitchFamily="82" charset="0"/>
              </a:rPr>
              <a:t>MANY</a:t>
            </a:r>
          </a:p>
          <a:p>
            <a:pPr marL="0" indent="0">
              <a:buNone/>
            </a:pPr>
            <a:r>
              <a:rPr lang="en-IN" sz="9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Algerian" panose="04020705040A02060702" pitchFamily="82" charset="0"/>
              </a:rPr>
              <a:t>               MORE</a:t>
            </a:r>
          </a:p>
        </p:txBody>
      </p:sp>
    </p:spTree>
    <p:extLst>
      <p:ext uri="{BB962C8B-B14F-4D97-AF65-F5344CB8AC3E}">
        <p14:creationId xmlns:p14="http://schemas.microsoft.com/office/powerpoint/2010/main" val="4091867130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Content Placeholder 2"/>
          <p:cNvSpPr>
            <a:spLocks noGrp="1"/>
          </p:cNvSpPr>
          <p:nvPr>
            <p:ph idx="1"/>
          </p:nvPr>
        </p:nvSpPr>
        <p:spPr>
          <a:xfrm>
            <a:off x="714375" y="5715000"/>
            <a:ext cx="8115300" cy="1066800"/>
          </a:xfrm>
        </p:spPr>
        <p:txBody>
          <a:bodyPr>
            <a:normAutofit fontScale="85000" lnSpcReduction="20000"/>
          </a:bodyPr>
          <a:lstStyle/>
          <a:p>
            <a:pPr marL="0" indent="0" algn="ctr" eaLnBrk="1" hangingPunct="1">
              <a:buNone/>
            </a:pPr>
            <a:r>
              <a:rPr lang="en-US" altLang="en-US" sz="9600" dirty="0">
                <a:solidFill>
                  <a:srgbClr val="7030A0"/>
                </a:solidFill>
                <a:latin typeface="Freestyle Script" panose="030804020302050B0404" pitchFamily="66" charset="0"/>
              </a:rPr>
              <a:t>Thank you</a:t>
            </a:r>
          </a:p>
        </p:txBody>
      </p:sp>
      <p:pic>
        <p:nvPicPr>
          <p:cNvPr id="75780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00187"/>
            <a:ext cx="771525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458028"/>
      </p:ext>
    </p:extLst>
  </p:cSld>
  <p:clrMapOvr>
    <a:masterClrMapping/>
  </p:clrMapOvr>
  <p:transition spd="slow" advTm="4000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4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4" id="{8D2D5C73-719B-4C92-BF3B-982AE8E4C3DD}" vid="{3136B746-BE48-4058-814F-AD0942556AA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Theme14</Template>
  <TotalTime>1682</TotalTime>
  <Words>515</Words>
  <Application>Microsoft Office PowerPoint</Application>
  <PresentationFormat>On-screen Show (4:3)</PresentationFormat>
  <Paragraphs>108</Paragraphs>
  <Slides>94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103" baseType="lpstr">
      <vt:lpstr>Algerian</vt:lpstr>
      <vt:lpstr>Arial</vt:lpstr>
      <vt:lpstr>Calibri</vt:lpstr>
      <vt:lpstr>Century Gothic</vt:lpstr>
      <vt:lpstr>Cooper Black</vt:lpstr>
      <vt:lpstr>Freestyle Script</vt:lpstr>
      <vt:lpstr>Mangal</vt:lpstr>
      <vt:lpstr>Times New Roman</vt:lpstr>
      <vt:lpstr>Theme14</vt:lpstr>
      <vt:lpstr>Dr. Hedgewar pustakalay sah sewa samitee Laxminagar,  Bhachhi</vt:lpstr>
      <vt:lpstr>A brief look INTO  Activities from 1991 to  2023 </vt:lpstr>
      <vt:lpstr>LIBRARY</vt:lpstr>
      <vt:lpstr>Founder:  Pawan Kumar Ray ASSISTANT PROFESSOR</vt:lpstr>
      <vt:lpstr>Founder members: </vt:lpstr>
      <vt:lpstr>PowerPoint Presentation</vt:lpstr>
      <vt:lpstr>MD. KAMRAN (PRESIDENT )</vt:lpstr>
      <vt:lpstr>MR. Mahavir  kumar  (Secretary) </vt:lpstr>
      <vt:lpstr>MR. ABHIJIT SINGH  (program &amp; media coordinator)</vt:lpstr>
      <vt:lpstr>MR. ISHWAR KUMAR (Treasurer) </vt:lpstr>
      <vt:lpstr>MR. Pappu Kumar kusiyait (coordinator)</vt:lpstr>
      <vt:lpstr>Ms.Pallavi Bhowmik Co-ordinator of e-MAGAZINE</vt:lpstr>
      <vt:lpstr>PowerPoint Presentation</vt:lpstr>
      <vt:lpstr>Shri. Shiv Narayan Ray  Warrant Officer, Indian Air force</vt:lpstr>
      <vt:lpstr> late Arun kumar SINHA RETD. BANK OFFICER SBI </vt:lpstr>
      <vt:lpstr>MR. Abhay kumar jha  Reservation Supervisor (HQ), DRM Office, Danapur, Patna, Bihar.</vt:lpstr>
      <vt:lpstr>MR. Sanjeev Kumar  Assistant Section Officer Jharkhand Secretariat, Ranchi</vt:lpstr>
      <vt:lpstr>MR. Sudhir Kumar  B.D.O. MARHAURA, SARAN, BIHAR</vt:lpstr>
      <vt:lpstr>MR. Kishore Kumar  Zonal Head – North- AIB DCB Bank</vt:lpstr>
      <vt:lpstr>Members of THE Library</vt:lpstr>
      <vt:lpstr>Our Earliest members</vt:lpstr>
      <vt:lpstr>INAUGURAL Quiz contest in 1995</vt:lpstr>
      <vt:lpstr>First winner of QUIZ CONTEST MR. AMITABH PRASAD &amp;  LATE Shambhu nath Singh </vt:lpstr>
      <vt:lpstr>Little Children in our library</vt:lpstr>
      <vt:lpstr>A Cultural program in our library in 1995</vt:lpstr>
      <vt:lpstr>Skit by members</vt:lpstr>
      <vt:lpstr>Old is Gold</vt:lpstr>
      <vt:lpstr>All Organizing committee members are in govt. job Now</vt:lpstr>
      <vt:lpstr>Quiz contest 2003</vt:lpstr>
      <vt:lpstr>Winners with the MentorS</vt:lpstr>
      <vt:lpstr>College level winner with guest IN 2005</vt:lpstr>
      <vt:lpstr>All our members are working in various organizations </vt:lpstr>
      <vt:lpstr>Winners with our Mentor  Late Arun kr. Mishra Sir</vt:lpstr>
      <vt:lpstr>speech by former M.L.A  Shri Ramdev Mahto</vt:lpstr>
      <vt:lpstr>College level round</vt:lpstr>
      <vt:lpstr> WINNERS OF the QUIZ CONTEST</vt:lpstr>
      <vt:lpstr>Guest &amp; Members with Booklet  2014 </vt:lpstr>
      <vt:lpstr>Winners with Smt. Gita Mishra</vt:lpstr>
      <vt:lpstr>PARTICIPANTS OF QUIZ CONTEST</vt:lpstr>
      <vt:lpstr>FINAL ROUND OF one of our QUIZ CONTESTs</vt:lpstr>
      <vt:lpstr>WINNERS of QUIZ CONTEST 2015</vt:lpstr>
      <vt:lpstr>PRIZES IN QUIZ CONTEST</vt:lpstr>
      <vt:lpstr>Quiz  Contest - 2015 </vt:lpstr>
      <vt:lpstr>    Quiz Contest 2015 (Engaging the audience &amp; contestants alike)</vt:lpstr>
      <vt:lpstr>Quiz contest 2015 (Our very own Pawan Sir)</vt:lpstr>
      <vt:lpstr>Quiz CONTEST 2016</vt:lpstr>
      <vt:lpstr>Foundation day, 2nd June 2017</vt:lpstr>
      <vt:lpstr>WINNERS Foundation day,2nd June 2017</vt:lpstr>
      <vt:lpstr> Birthday Celebration of Vajpayee  and Malviya ji  25-12-17</vt:lpstr>
      <vt:lpstr>Our busybees</vt:lpstr>
      <vt:lpstr>WINNERS OF Quiz Contest 2017</vt:lpstr>
      <vt:lpstr>Prize received by Preeti on behalf of her Grand Mother</vt:lpstr>
      <vt:lpstr>MR. ABHIJIT SINGH RECEIVED PRIZE by B.D.O RAHIKA </vt:lpstr>
      <vt:lpstr>MR. PRAKASH KUMAR RECEIVED PRIZE by B.D.O RAHIKA </vt:lpstr>
      <vt:lpstr>MR. ISHWAR KUMAR Received PRIZE  by B.D.O RAHIKA </vt:lpstr>
      <vt:lpstr> PREM RECEIVED Prize as Quiz Master by B.D.O RAHIKA </vt:lpstr>
      <vt:lpstr>Quiz Contest-2018 SPEECH BY MENTOR MR.ABHAY KUMAR JHA</vt:lpstr>
      <vt:lpstr>A career Counseling session by  MENTOR MR. Amitabh PRASAD</vt:lpstr>
      <vt:lpstr>Members of the Library IN FREE MOOD MEETING IN 2019 </vt:lpstr>
      <vt:lpstr>Learners in our Library</vt:lpstr>
      <vt:lpstr>Quiz Awareness campaign by members of  Library in 2019</vt:lpstr>
      <vt:lpstr>SILVER JUBILEE CELEBRATION QUIZ CONTEST IN 2019</vt:lpstr>
      <vt:lpstr>FOUNDER SPEECH  SILVER JUBILEE CELEBRATION </vt:lpstr>
      <vt:lpstr>PRIZE DISTRIBUTION BY MLC MADHUBANI WITH SANJIV JI  SILVER JUBILEE CELEBRATION</vt:lpstr>
      <vt:lpstr>PRIZE DISTRIBUTION BY PRINCIPAL REGIONAL SCHOOL  SILVER JUBILEE CELEBRATION</vt:lpstr>
      <vt:lpstr>GUEST AND AUDIENCE SILVER JUBILEE CELEBRATION</vt:lpstr>
      <vt:lpstr>SPEECH BY MENTOR MD. KAMRAN SIR SILVER JUBILEE CELEBRATION</vt:lpstr>
      <vt:lpstr>HONOUR TO MLC BY FOUNDER SILVER JUBILEE CELEBRATION  </vt:lpstr>
      <vt:lpstr>PUBLISHed IN NEWS PAPER SILVER JUBILEE CELEBRATION</vt:lpstr>
      <vt:lpstr>ONLINE COMPETITION 2020</vt:lpstr>
      <vt:lpstr>ONLINE QUIZ CONTEST 2020</vt:lpstr>
      <vt:lpstr>OFFLINE COMPETITION IN 2021</vt:lpstr>
      <vt:lpstr>ONLINE FOUNDATION DAY 2021</vt:lpstr>
      <vt:lpstr>QUIZ CONTEST 2021</vt:lpstr>
      <vt:lpstr>WINNER  QUIZ CONTEST 2021</vt:lpstr>
      <vt:lpstr>Quiz contest news in Dainik bhaskar,  janUARY 2022</vt:lpstr>
      <vt:lpstr>ARTICLE BASED ON ACHIEVEMENT OF LIBRARY  BY DAINIK JAGRAN ON 18- 02- 2022</vt:lpstr>
      <vt:lpstr> quiz contest news in prabhat khabar,janUARY 2022</vt:lpstr>
      <vt:lpstr>OFFLINE AND ONLINE FOUNDATION DAY 2022</vt:lpstr>
      <vt:lpstr>QUIZ CONTEST 2022</vt:lpstr>
      <vt:lpstr>QUIZ CONTEST 2022</vt:lpstr>
      <vt:lpstr>WINNERS: QUIZ CONTEST 2022</vt:lpstr>
      <vt:lpstr>OFFLINE AND ONLINE FOUNDATION DAY 2023</vt:lpstr>
      <vt:lpstr>OFFLINE AND ONLINE TEACHER’S DAY 2023</vt:lpstr>
      <vt:lpstr>PowerPoint Presentation</vt:lpstr>
      <vt:lpstr>Md. MAHTAB ANSARI BDO, KEOTI ,DARBHANGA </vt:lpstr>
      <vt:lpstr>MR. Ashutosh Jha  Chief Dealer, SBI, NEW YORK USA </vt:lpstr>
      <vt:lpstr>MR. KUNDAN KUMAR Senior Manager  Punjab and Sind Bank Zonal office Model Town Jalandhar Punjab</vt:lpstr>
      <vt:lpstr>MR. PRAKASH KUMAR SENIOR ACCOUNTANT  BANK OF MAHARASHTRA DARBHANGA</vt:lpstr>
      <vt:lpstr>Md. Shamshir PGT( GEOGRAPHY)  G.M.S.S. HiGHER SECONDARY SCHOOL MADHUBANI</vt:lpstr>
      <vt:lpstr>MR. BHARAT BHUSHAN OFFICER BANK OF MAHARASTRA</vt:lpstr>
      <vt:lpstr>PRAKASH NARAYAN JHA Bank of America as a Lead Analyst (Enterprise Data Science &amp; Platform Engineering)</vt:lpstr>
      <vt:lpstr>AND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 Hedgewar Library Laxminagar,  Bhachhi</dc:title>
  <dc:creator>hp`</dc:creator>
  <cp:lastModifiedBy>User</cp:lastModifiedBy>
  <cp:revision>126</cp:revision>
  <dcterms:created xsi:type="dcterms:W3CDTF">2006-08-16T00:00:00Z</dcterms:created>
  <dcterms:modified xsi:type="dcterms:W3CDTF">2023-09-25T05:51:44Z</dcterms:modified>
</cp:coreProperties>
</file>